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notesSlides/notesSlide1.xml" ContentType="application/vnd.openxmlformats-officedocument.presentationml.notesSlide+xml"/>
  <Override PartName="/ppt/embeddings/oleObject3.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98" r:id="rId3"/>
    <p:sldMasterId id="2147483712" r:id="rId4"/>
  </p:sldMasterIdLst>
  <p:notesMasterIdLst>
    <p:notesMasterId r:id="rId69"/>
  </p:notesMasterIdLst>
  <p:sldIdLst>
    <p:sldId id="358" r:id="rId5"/>
    <p:sldId id="384" r:id="rId6"/>
    <p:sldId id="393" r:id="rId7"/>
    <p:sldId id="385" r:id="rId8"/>
    <p:sldId id="386" r:id="rId9"/>
    <p:sldId id="387" r:id="rId10"/>
    <p:sldId id="388" r:id="rId11"/>
    <p:sldId id="391" r:id="rId12"/>
    <p:sldId id="392" r:id="rId13"/>
    <p:sldId id="398" r:id="rId14"/>
    <p:sldId id="334" r:id="rId15"/>
    <p:sldId id="397" r:id="rId16"/>
    <p:sldId id="333" r:id="rId17"/>
    <p:sldId id="341" r:id="rId18"/>
    <p:sldId id="282" r:id="rId19"/>
    <p:sldId id="394" r:id="rId20"/>
    <p:sldId id="263" r:id="rId21"/>
    <p:sldId id="404" r:id="rId22"/>
    <p:sldId id="366" r:id="rId23"/>
    <p:sldId id="264" r:id="rId24"/>
    <p:sldId id="266" r:id="rId25"/>
    <p:sldId id="367" r:id="rId26"/>
    <p:sldId id="267" r:id="rId27"/>
    <p:sldId id="268" r:id="rId28"/>
    <p:sldId id="368" r:id="rId29"/>
    <p:sldId id="356" r:id="rId30"/>
    <p:sldId id="395" r:id="rId31"/>
    <p:sldId id="281" r:id="rId32"/>
    <p:sldId id="283" r:id="rId33"/>
    <p:sldId id="285" r:id="rId34"/>
    <p:sldId id="381" r:id="rId35"/>
    <p:sldId id="284" r:id="rId36"/>
    <p:sldId id="286" r:id="rId37"/>
    <p:sldId id="287" r:id="rId38"/>
    <p:sldId id="289" r:id="rId39"/>
    <p:sldId id="290" r:id="rId40"/>
    <p:sldId id="348" r:id="rId41"/>
    <p:sldId id="357" r:id="rId42"/>
    <p:sldId id="301" r:id="rId43"/>
    <p:sldId id="349" r:id="rId44"/>
    <p:sldId id="352" r:id="rId45"/>
    <p:sldId id="295" r:id="rId46"/>
    <p:sldId id="396" r:id="rId47"/>
    <p:sldId id="377" r:id="rId48"/>
    <p:sldId id="328" r:id="rId49"/>
    <p:sldId id="371" r:id="rId50"/>
    <p:sldId id="274" r:id="rId51"/>
    <p:sldId id="276" r:id="rId52"/>
    <p:sldId id="327" r:id="rId53"/>
    <p:sldId id="311" r:id="rId54"/>
    <p:sldId id="378" r:id="rId55"/>
    <p:sldId id="270" r:id="rId56"/>
    <p:sldId id="373" r:id="rId57"/>
    <p:sldId id="374" r:id="rId58"/>
    <p:sldId id="379" r:id="rId59"/>
    <p:sldId id="380" r:id="rId60"/>
    <p:sldId id="375" r:id="rId61"/>
    <p:sldId id="401" r:id="rId62"/>
    <p:sldId id="355" r:id="rId63"/>
    <p:sldId id="271" r:id="rId64"/>
    <p:sldId id="399" r:id="rId65"/>
    <p:sldId id="405" r:id="rId66"/>
    <p:sldId id="403" r:id="rId67"/>
    <p:sldId id="376"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E6"/>
    <a:srgbClr val="FCFF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592" y="-80"/>
      </p:cViewPr>
      <p:guideLst>
        <p:guide orient="horz" pos="2160"/>
        <p:guide pos="2880"/>
      </p:guideLst>
    </p:cSldViewPr>
  </p:slideViewPr>
  <p:notesTextViewPr>
    <p:cViewPr>
      <p:scale>
        <a:sx n="100" d="100"/>
        <a:sy n="100" d="100"/>
      </p:scale>
      <p:origin x="0" y="0"/>
    </p:cViewPr>
  </p:notesTextViewPr>
  <p:sorterViewPr>
    <p:cViewPr>
      <p:scale>
        <a:sx n="184" d="100"/>
        <a:sy n="184" d="100"/>
      </p:scale>
      <p:origin x="0" y="460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notesMaster" Target="notesMasters/notesMaster1.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67A034-EAE4-466B-9F71-0AC5B033D79C}" type="datetimeFigureOut">
              <a:rPr lang="en-US" smtClean="0"/>
              <a:pPr/>
              <a:t>01/03/17</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C1256B-4129-4BBB-85A3-F78F4DA8B1EE}" type="slidenum">
              <a:rPr lang="en-IN" smtClean="0"/>
              <a:pPr/>
              <a:t>‹#›</a:t>
            </a:fld>
            <a:endParaRPr lang="en-IN"/>
          </a:p>
        </p:txBody>
      </p:sp>
    </p:spTree>
    <p:extLst>
      <p:ext uri="{BB962C8B-B14F-4D97-AF65-F5344CB8AC3E}">
        <p14:creationId xmlns:p14="http://schemas.microsoft.com/office/powerpoint/2010/main" val="3980589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C1256B-4129-4BBB-85A3-F78F4DA8B1EE}" type="slidenum">
              <a:rPr lang="en-IN" smtClean="0"/>
              <a:pPr/>
              <a:t>31</a:t>
            </a:fld>
            <a:endParaRPr lang="en-IN"/>
          </a:p>
        </p:txBody>
      </p:sp>
    </p:spTree>
    <p:extLst>
      <p:ext uri="{BB962C8B-B14F-4D97-AF65-F5344CB8AC3E}">
        <p14:creationId xmlns:p14="http://schemas.microsoft.com/office/powerpoint/2010/main" val="2785388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C1256B-4129-4BBB-85A3-F78F4DA8B1EE}" type="slidenum">
              <a:rPr lang="en-IN" smtClean="0"/>
              <a:pPr/>
              <a:t>51</a:t>
            </a:fld>
            <a:endParaRPr lang="en-IN"/>
          </a:p>
        </p:txBody>
      </p:sp>
    </p:spTree>
    <p:extLst>
      <p:ext uri="{BB962C8B-B14F-4D97-AF65-F5344CB8AC3E}">
        <p14:creationId xmlns:p14="http://schemas.microsoft.com/office/powerpoint/2010/main" val="2785388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C1256B-4129-4BBB-85A3-F78F4DA8B1EE}" type="slidenum">
              <a:rPr lang="en-IN" smtClean="0"/>
              <a:pPr/>
              <a:t>55</a:t>
            </a:fld>
            <a:endParaRPr lang="en-IN"/>
          </a:p>
        </p:txBody>
      </p:sp>
    </p:spTree>
    <p:extLst>
      <p:ext uri="{BB962C8B-B14F-4D97-AF65-F5344CB8AC3E}">
        <p14:creationId xmlns:p14="http://schemas.microsoft.com/office/powerpoint/2010/main" val="2785388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C1256B-4129-4BBB-85A3-F78F4DA8B1EE}" type="slidenum">
              <a:rPr lang="en-IN" smtClean="0"/>
              <a:pPr/>
              <a:t>56</a:t>
            </a:fld>
            <a:endParaRPr lang="en-IN"/>
          </a:p>
        </p:txBody>
      </p:sp>
    </p:spTree>
    <p:extLst>
      <p:ext uri="{BB962C8B-B14F-4D97-AF65-F5344CB8AC3E}">
        <p14:creationId xmlns:p14="http://schemas.microsoft.com/office/powerpoint/2010/main" val="2785388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52CEE13F-476A-4F2A-A988-176E97AA5401}" type="datetimeFigureOut">
              <a:rPr lang="en-US" smtClean="0"/>
              <a:pPr/>
              <a:t>01/03/17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15C010E-7E47-410F-BB23-46A8D4126C9F}"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2CEE13F-476A-4F2A-A988-176E97AA5401}" type="datetimeFigureOut">
              <a:rPr lang="en-US" smtClean="0"/>
              <a:pPr/>
              <a:t>01/03/17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15C010E-7E47-410F-BB23-46A8D4126C9F}"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2CEE13F-476A-4F2A-A988-176E97AA5401}" type="datetimeFigureOut">
              <a:rPr lang="en-US" smtClean="0"/>
              <a:pPr/>
              <a:t>01/03/17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15C010E-7E47-410F-BB23-46A8D4126C9F}"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IN"/>
          </a:p>
        </p:txBody>
      </p:sp>
      <p:sp>
        <p:nvSpPr>
          <p:cNvPr id="3" name="Table Placeholder 2"/>
          <p:cNvSpPr>
            <a:spLocks noGrp="1"/>
          </p:cNvSpPr>
          <p:nvPr>
            <p:ph type="tbl" idx="1"/>
          </p:nvPr>
        </p:nvSpPr>
        <p:spPr>
          <a:xfrm>
            <a:off x="685800" y="1981200"/>
            <a:ext cx="7772400" cy="4114800"/>
          </a:xfrm>
        </p:spPr>
        <p:txBody>
          <a:bodyPr/>
          <a:lstStyle/>
          <a:p>
            <a:pPr lvl="0"/>
            <a:endParaRPr lang="en-IN"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F439B12-662F-45B9-96C5-CF95F94D75AC}" type="slidenum">
              <a:rPr lang="en-US"/>
              <a:pPr/>
              <a:t>‹#›</a:t>
            </a:fld>
            <a:endParaRPr lang="en-US"/>
          </a:p>
        </p:txBody>
      </p:sp>
    </p:spTree>
  </p:cSld>
  <p:clrMapOvr>
    <a:masterClrMapping/>
  </p:clrMapOvr>
  <p:transition xmlns:p14="http://schemas.microsoft.com/office/powerpoint/2010/mai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fld id="{5F607140-9DCC-2540-9C3D-B930E8BDCD7E}" type="datetimeFigureOut">
              <a:rPr lang="en-US"/>
              <a:pPr/>
              <a:t>01/03/17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86E6C61-A99C-1C43-872F-218909793A30}" type="slidenum">
              <a:rPr lang="en-US"/>
              <a:pPr/>
              <a:t>‹#›</a:t>
            </a:fld>
            <a:endParaRPr lang="en-US"/>
          </a:p>
        </p:txBody>
      </p:sp>
    </p:spTree>
    <p:extLst>
      <p:ext uri="{BB962C8B-B14F-4D97-AF65-F5344CB8AC3E}">
        <p14:creationId xmlns:p14="http://schemas.microsoft.com/office/powerpoint/2010/main" val="4241455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1A1D9FDA-F114-2441-8CD4-C98AD3D54CB1}" type="datetimeFigureOut">
              <a:rPr lang="en-US"/>
              <a:pPr/>
              <a:t>01/03/17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C0930AE-ED42-984C-8C00-09F9E1D1A67B}" type="slidenum">
              <a:rPr lang="en-US"/>
              <a:pPr/>
              <a:t>‹#›</a:t>
            </a:fld>
            <a:endParaRPr lang="en-US"/>
          </a:p>
        </p:txBody>
      </p:sp>
    </p:spTree>
    <p:extLst>
      <p:ext uri="{BB962C8B-B14F-4D97-AF65-F5344CB8AC3E}">
        <p14:creationId xmlns:p14="http://schemas.microsoft.com/office/powerpoint/2010/main" val="1189367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33D332A-C11A-9749-88C0-0857B5CE7DA5}" type="datetimeFigureOut">
              <a:rPr lang="en-US"/>
              <a:pPr/>
              <a:t>01/03/17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739FE39-DDC0-D64C-B426-F9B209209717}" type="slidenum">
              <a:rPr lang="en-US"/>
              <a:pPr/>
              <a:t>‹#›</a:t>
            </a:fld>
            <a:endParaRPr lang="en-US"/>
          </a:p>
        </p:txBody>
      </p:sp>
    </p:spTree>
    <p:extLst>
      <p:ext uri="{BB962C8B-B14F-4D97-AF65-F5344CB8AC3E}">
        <p14:creationId xmlns:p14="http://schemas.microsoft.com/office/powerpoint/2010/main" val="2476672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3"/>
          <p:cNvSpPr>
            <a:spLocks noGrp="1"/>
          </p:cNvSpPr>
          <p:nvPr>
            <p:ph type="dt" sz="half" idx="10"/>
          </p:nvPr>
        </p:nvSpPr>
        <p:spPr/>
        <p:txBody>
          <a:bodyPr/>
          <a:lstStyle>
            <a:lvl1pPr>
              <a:defRPr/>
            </a:lvl1pPr>
          </a:lstStyle>
          <a:p>
            <a:fld id="{2C6E3A3A-1656-EC47-BD52-09F0CF5F2936}" type="datetimeFigureOut">
              <a:rPr lang="en-US"/>
              <a:pPr/>
              <a:t>01/03/17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EB58B24-FE3F-F347-9696-F41CC10B56A9}" type="slidenum">
              <a:rPr lang="en-US"/>
              <a:pPr/>
              <a:t>‹#›</a:t>
            </a:fld>
            <a:endParaRPr lang="en-US"/>
          </a:p>
        </p:txBody>
      </p:sp>
    </p:spTree>
    <p:extLst>
      <p:ext uri="{BB962C8B-B14F-4D97-AF65-F5344CB8AC3E}">
        <p14:creationId xmlns:p14="http://schemas.microsoft.com/office/powerpoint/2010/main" val="3289421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3"/>
          <p:cNvSpPr>
            <a:spLocks noGrp="1"/>
          </p:cNvSpPr>
          <p:nvPr>
            <p:ph type="dt" sz="half" idx="10"/>
          </p:nvPr>
        </p:nvSpPr>
        <p:spPr/>
        <p:txBody>
          <a:bodyPr/>
          <a:lstStyle>
            <a:lvl1pPr>
              <a:defRPr/>
            </a:lvl1pPr>
          </a:lstStyle>
          <a:p>
            <a:fld id="{6F55D875-C192-934A-9A26-D1816BE2A7CA}" type="datetimeFigureOut">
              <a:rPr lang="en-US"/>
              <a:pPr/>
              <a:t>01/03/17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616608C9-73F5-1649-A757-E6EBF552D489}" type="slidenum">
              <a:rPr lang="en-US"/>
              <a:pPr/>
              <a:t>‹#›</a:t>
            </a:fld>
            <a:endParaRPr lang="en-US"/>
          </a:p>
        </p:txBody>
      </p:sp>
    </p:spTree>
    <p:extLst>
      <p:ext uri="{BB962C8B-B14F-4D97-AF65-F5344CB8AC3E}">
        <p14:creationId xmlns:p14="http://schemas.microsoft.com/office/powerpoint/2010/main" val="2839109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a:defRPr/>
            </a:lvl1pPr>
          </a:lstStyle>
          <a:p>
            <a:fld id="{D2C29CBE-B419-F74B-B0ED-40A40883EA7E}" type="datetimeFigureOut">
              <a:rPr lang="en-US"/>
              <a:pPr/>
              <a:t>01/03/17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0B74529C-C314-F543-838A-BD6AC0414769}" type="slidenum">
              <a:rPr lang="en-US"/>
              <a:pPr/>
              <a:t>‹#›</a:t>
            </a:fld>
            <a:endParaRPr lang="en-US"/>
          </a:p>
        </p:txBody>
      </p:sp>
    </p:spTree>
    <p:extLst>
      <p:ext uri="{BB962C8B-B14F-4D97-AF65-F5344CB8AC3E}">
        <p14:creationId xmlns:p14="http://schemas.microsoft.com/office/powerpoint/2010/main" val="1049136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05D70E9-B68A-5F4B-A2FF-5699E7A0D20E}" type="datetimeFigureOut">
              <a:rPr lang="en-US"/>
              <a:pPr/>
              <a:t>01/03/17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D5B1698-9716-204C-9D63-C706C8E78C20}" type="slidenum">
              <a:rPr lang="en-US"/>
              <a:pPr/>
              <a:t>‹#›</a:t>
            </a:fld>
            <a:endParaRPr lang="en-US"/>
          </a:p>
        </p:txBody>
      </p:sp>
    </p:spTree>
    <p:extLst>
      <p:ext uri="{BB962C8B-B14F-4D97-AF65-F5344CB8AC3E}">
        <p14:creationId xmlns:p14="http://schemas.microsoft.com/office/powerpoint/2010/main" val="3973560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2CEE13F-476A-4F2A-A988-176E97AA5401}" type="datetimeFigureOut">
              <a:rPr lang="en-US" smtClean="0"/>
              <a:pPr/>
              <a:t>01/03/17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15C010E-7E47-410F-BB23-46A8D4126C9F}" type="slidenum">
              <a:rPr lang="en-IN" smtClean="0"/>
              <a:pPr/>
              <a:t>‹#›</a:t>
            </a:fld>
            <a:endParaRPr lang="en-I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F0C7A86-68B3-5B4E-8692-5FF47F81631C}" type="datetimeFigureOut">
              <a:rPr lang="en-US"/>
              <a:pPr/>
              <a:t>01/03/17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D799CED-0E18-2843-90FF-553ACFC44632}" type="slidenum">
              <a:rPr lang="en-US"/>
              <a:pPr/>
              <a:t>‹#›</a:t>
            </a:fld>
            <a:endParaRPr lang="en-US"/>
          </a:p>
        </p:txBody>
      </p:sp>
    </p:spTree>
    <p:extLst>
      <p:ext uri="{BB962C8B-B14F-4D97-AF65-F5344CB8AC3E}">
        <p14:creationId xmlns:p14="http://schemas.microsoft.com/office/powerpoint/2010/main" val="2210404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615F7AD-4DDA-D04E-9DCF-4EC6BBA9E3A6}" type="datetimeFigureOut">
              <a:rPr lang="en-US"/>
              <a:pPr/>
              <a:t>01/03/17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21C0077-3517-924E-BC83-0AD05D300F12}" type="slidenum">
              <a:rPr lang="en-US"/>
              <a:pPr/>
              <a:t>‹#›</a:t>
            </a:fld>
            <a:endParaRPr lang="en-US"/>
          </a:p>
        </p:txBody>
      </p:sp>
    </p:spTree>
    <p:extLst>
      <p:ext uri="{BB962C8B-B14F-4D97-AF65-F5344CB8AC3E}">
        <p14:creationId xmlns:p14="http://schemas.microsoft.com/office/powerpoint/2010/main" val="1965639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5C424DA4-28FB-CC4F-9BD6-CB618823D3B6}" type="datetimeFigureOut">
              <a:rPr lang="en-US"/>
              <a:pPr/>
              <a:t>01/03/17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E32FA4E-555E-8644-A758-19D4FC45A363}" type="slidenum">
              <a:rPr lang="en-US"/>
              <a:pPr/>
              <a:t>‹#›</a:t>
            </a:fld>
            <a:endParaRPr lang="en-US"/>
          </a:p>
        </p:txBody>
      </p:sp>
    </p:spTree>
    <p:extLst>
      <p:ext uri="{BB962C8B-B14F-4D97-AF65-F5344CB8AC3E}">
        <p14:creationId xmlns:p14="http://schemas.microsoft.com/office/powerpoint/2010/main" val="2792172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70D21E86-4C21-D943-B51B-FF6F599167AA}" type="datetimeFigureOut">
              <a:rPr lang="en-US"/>
              <a:pPr/>
              <a:t>01/03/17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47C5F6E-86DD-EF43-B1DC-9ED0D087219B}" type="slidenum">
              <a:rPr lang="en-US"/>
              <a:pPr/>
              <a:t>‹#›</a:t>
            </a:fld>
            <a:endParaRPr lang="en-US"/>
          </a:p>
        </p:txBody>
      </p:sp>
    </p:spTree>
    <p:extLst>
      <p:ext uri="{BB962C8B-B14F-4D97-AF65-F5344CB8AC3E}">
        <p14:creationId xmlns:p14="http://schemas.microsoft.com/office/powerpoint/2010/main" val="1688226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457200"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457200"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457200"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US" smtClean="0">
                  <a:solidFill>
                    <a:srgbClr val="000000"/>
                  </a:solidFill>
                  <a:latin typeface="Calibri" pitchFamily="34" charset="0"/>
                  <a:ea typeface="MS PGothic" pitchFamily="34" charset="-128"/>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457200"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US" smtClean="0">
                  <a:solidFill>
                    <a:srgbClr val="000000"/>
                  </a:solidFill>
                  <a:latin typeface="Calibri" pitchFamily="34" charset="0"/>
                  <a:ea typeface="MS PGothic" pitchFamily="34" charset="-128"/>
                </a:endParaRPr>
              </a:p>
            </p:txBody>
          </p:sp>
        </p:grpSp>
      </p:grpSp>
      <p:sp>
        <p:nvSpPr>
          <p:cNvPr id="62475" name="Rectangle 11"/>
          <p:cNvSpPr>
            <a:spLocks noGrp="1" noChangeArrowheads="1"/>
          </p:cNvSpPr>
          <p:nvPr>
            <p:ph type="ctrTitle"/>
          </p:nvPr>
        </p:nvSpPr>
        <p:spPr>
          <a:xfrm>
            <a:off x="2057400" y="1143000"/>
            <a:ext cx="6629400" cy="2209800"/>
          </a:xfrm>
        </p:spPr>
        <p:txBody>
          <a:bodyPr/>
          <a:lstStyle>
            <a:lvl1pPr>
              <a:defRPr sz="4800"/>
            </a:lvl1pPr>
          </a:lstStyle>
          <a:p>
            <a:r>
              <a:rPr lang="en-US"/>
              <a:t>CSIR in Emerging S&amp;T landscape of India</a:t>
            </a:r>
          </a:p>
        </p:txBody>
      </p:sp>
      <p:sp>
        <p:nvSpPr>
          <p:cNvPr id="6247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A personal Cherished Dream</a:t>
            </a:r>
          </a:p>
          <a:p>
            <a:r>
              <a:rPr lang="en-US"/>
              <a:t>T Ramasami</a:t>
            </a:r>
          </a:p>
          <a:p>
            <a:r>
              <a:rPr lang="en-US"/>
              <a:t>Departmetn of Science and Technology, GoI</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fld id="{3F2076A0-8F9C-4F50-B338-F1EFB99F63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311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9"/>
          <p:cNvSpPr>
            <a:spLocks noGrp="1" noChangeArrowheads="1"/>
          </p:cNvSpPr>
          <p:nvPr>
            <p:ph type="dt" sz="half" idx="10"/>
          </p:nvPr>
        </p:nvSpPr>
        <p:spPr>
          <a:ln/>
        </p:spPr>
        <p:txBody>
          <a:bodyPr/>
          <a:lstStyle>
            <a:lvl1pPr>
              <a:defRPr/>
            </a:lvl1pPr>
          </a:lstStyle>
          <a:p>
            <a:pPr>
              <a:defRPr/>
            </a:pPr>
            <a:r>
              <a:rPr lang="en-US">
                <a:solidFill>
                  <a:srgbClr val="000000"/>
                </a:solidFill>
              </a:rPr>
              <a:t>26</a:t>
            </a:r>
            <a:r>
              <a:rPr lang="en-US" baseline="30000">
                <a:solidFill>
                  <a:srgbClr val="000000"/>
                </a:solidFill>
              </a:rPr>
              <a:t>th</a:t>
            </a:r>
            <a:r>
              <a:rPr lang="en-US">
                <a:solidFill>
                  <a:srgbClr val="000000"/>
                </a:solidFill>
              </a:rPr>
              <a:t> Sep 08</a:t>
            </a:r>
          </a:p>
        </p:txBody>
      </p:sp>
      <p:sp>
        <p:nvSpPr>
          <p:cNvPr id="5" name="Rectangle 10"/>
          <p:cNvSpPr>
            <a:spLocks noGrp="1" noChangeArrowheads="1"/>
          </p:cNvSpPr>
          <p:nvPr>
            <p:ph type="ftr" sz="quarter" idx="11"/>
          </p:nvPr>
        </p:nvSpPr>
        <p:spPr>
          <a:ln/>
        </p:spPr>
        <p:txBody>
          <a:bodyPr/>
          <a:lstStyle>
            <a:lvl1pPr>
              <a:defRPr/>
            </a:lvl1pPr>
          </a:lstStyle>
          <a:p>
            <a:pPr>
              <a:defRPr/>
            </a:pPr>
            <a:r>
              <a:rPr lang="en-US">
                <a:solidFill>
                  <a:srgbClr val="000000"/>
                </a:solidFill>
              </a:rPr>
              <a:t>CSIR Foundation Day</a:t>
            </a:r>
          </a:p>
        </p:txBody>
      </p:sp>
      <p:sp>
        <p:nvSpPr>
          <p:cNvPr id="6" name="Rectangle 11"/>
          <p:cNvSpPr>
            <a:spLocks noGrp="1" noChangeArrowheads="1"/>
          </p:cNvSpPr>
          <p:nvPr>
            <p:ph type="sldNum" sz="quarter" idx="12"/>
          </p:nvPr>
        </p:nvSpPr>
        <p:spPr>
          <a:ln/>
        </p:spPr>
        <p:txBody>
          <a:bodyPr/>
          <a:lstStyle>
            <a:lvl1pPr>
              <a:defRPr/>
            </a:lvl1pPr>
          </a:lstStyle>
          <a:p>
            <a:fld id="{FDBC988C-6748-49B9-B7F1-5E4035DC3A0F}" type="slidenum">
              <a:rPr lang="en-US">
                <a:solidFill>
                  <a:srgbClr val="000000"/>
                </a:solidFill>
              </a:rPr>
              <a:pPr/>
              <a:t>‹#›</a:t>
            </a:fld>
            <a:r>
              <a:rPr lang="en-US">
                <a:solidFill>
                  <a:srgbClr val="000000"/>
                </a:solidFill>
              </a:rPr>
              <a:t>1</a:t>
            </a:r>
          </a:p>
        </p:txBody>
      </p:sp>
    </p:spTree>
    <p:extLst>
      <p:ext uri="{BB962C8B-B14F-4D97-AF65-F5344CB8AC3E}">
        <p14:creationId xmlns:p14="http://schemas.microsoft.com/office/powerpoint/2010/main" val="3416345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r>
              <a:rPr lang="en-US">
                <a:solidFill>
                  <a:srgbClr val="000000"/>
                </a:solidFill>
              </a:rPr>
              <a:t>26</a:t>
            </a:r>
            <a:r>
              <a:rPr lang="en-US" baseline="30000">
                <a:solidFill>
                  <a:srgbClr val="000000"/>
                </a:solidFill>
              </a:rPr>
              <a:t>th</a:t>
            </a:r>
            <a:r>
              <a:rPr lang="en-US">
                <a:solidFill>
                  <a:srgbClr val="000000"/>
                </a:solidFill>
              </a:rPr>
              <a:t> Sep 08</a:t>
            </a:r>
          </a:p>
        </p:txBody>
      </p:sp>
      <p:sp>
        <p:nvSpPr>
          <p:cNvPr id="5" name="Rectangle 10"/>
          <p:cNvSpPr>
            <a:spLocks noGrp="1" noChangeArrowheads="1"/>
          </p:cNvSpPr>
          <p:nvPr>
            <p:ph type="ftr" sz="quarter" idx="11"/>
          </p:nvPr>
        </p:nvSpPr>
        <p:spPr>
          <a:ln/>
        </p:spPr>
        <p:txBody>
          <a:bodyPr/>
          <a:lstStyle>
            <a:lvl1pPr>
              <a:defRPr/>
            </a:lvl1pPr>
          </a:lstStyle>
          <a:p>
            <a:pPr>
              <a:defRPr/>
            </a:pPr>
            <a:r>
              <a:rPr lang="en-US">
                <a:solidFill>
                  <a:srgbClr val="000000"/>
                </a:solidFill>
              </a:rPr>
              <a:t>CSIR Foundation Day</a:t>
            </a:r>
          </a:p>
        </p:txBody>
      </p:sp>
      <p:sp>
        <p:nvSpPr>
          <p:cNvPr id="6" name="Rectangle 11"/>
          <p:cNvSpPr>
            <a:spLocks noGrp="1" noChangeArrowheads="1"/>
          </p:cNvSpPr>
          <p:nvPr>
            <p:ph type="sldNum" sz="quarter" idx="12"/>
          </p:nvPr>
        </p:nvSpPr>
        <p:spPr>
          <a:ln/>
        </p:spPr>
        <p:txBody>
          <a:bodyPr/>
          <a:lstStyle>
            <a:lvl1pPr>
              <a:defRPr/>
            </a:lvl1pPr>
          </a:lstStyle>
          <a:p>
            <a:fld id="{9584FE32-38DA-4977-A438-46564FCEB33F}" type="slidenum">
              <a:rPr lang="en-US">
                <a:solidFill>
                  <a:srgbClr val="000000"/>
                </a:solidFill>
              </a:rPr>
              <a:pPr/>
              <a:t>‹#›</a:t>
            </a:fld>
            <a:r>
              <a:rPr lang="en-US">
                <a:solidFill>
                  <a:srgbClr val="000000"/>
                </a:solidFill>
              </a:rPr>
              <a:t>1</a:t>
            </a:r>
          </a:p>
        </p:txBody>
      </p:sp>
    </p:spTree>
    <p:extLst>
      <p:ext uri="{BB962C8B-B14F-4D97-AF65-F5344CB8AC3E}">
        <p14:creationId xmlns:p14="http://schemas.microsoft.com/office/powerpoint/2010/main" val="2137019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9"/>
          <p:cNvSpPr>
            <a:spLocks noGrp="1" noChangeArrowheads="1"/>
          </p:cNvSpPr>
          <p:nvPr>
            <p:ph type="dt" sz="half" idx="10"/>
          </p:nvPr>
        </p:nvSpPr>
        <p:spPr>
          <a:ln/>
        </p:spPr>
        <p:txBody>
          <a:bodyPr/>
          <a:lstStyle>
            <a:lvl1pPr>
              <a:defRPr/>
            </a:lvl1pPr>
          </a:lstStyle>
          <a:p>
            <a:pPr>
              <a:defRPr/>
            </a:pPr>
            <a:r>
              <a:rPr lang="en-US">
                <a:solidFill>
                  <a:srgbClr val="000000"/>
                </a:solidFill>
              </a:rPr>
              <a:t>26</a:t>
            </a:r>
            <a:r>
              <a:rPr lang="en-US" baseline="30000">
                <a:solidFill>
                  <a:srgbClr val="000000"/>
                </a:solidFill>
              </a:rPr>
              <a:t>th</a:t>
            </a:r>
            <a:r>
              <a:rPr lang="en-US">
                <a:solidFill>
                  <a:srgbClr val="000000"/>
                </a:solidFill>
              </a:rPr>
              <a:t> Sep 08</a:t>
            </a:r>
          </a:p>
        </p:txBody>
      </p:sp>
      <p:sp>
        <p:nvSpPr>
          <p:cNvPr id="6" name="Rectangle 10"/>
          <p:cNvSpPr>
            <a:spLocks noGrp="1" noChangeArrowheads="1"/>
          </p:cNvSpPr>
          <p:nvPr>
            <p:ph type="ftr" sz="quarter" idx="11"/>
          </p:nvPr>
        </p:nvSpPr>
        <p:spPr>
          <a:ln/>
        </p:spPr>
        <p:txBody>
          <a:bodyPr/>
          <a:lstStyle>
            <a:lvl1pPr>
              <a:defRPr/>
            </a:lvl1pPr>
          </a:lstStyle>
          <a:p>
            <a:pPr>
              <a:defRPr/>
            </a:pPr>
            <a:r>
              <a:rPr lang="en-US">
                <a:solidFill>
                  <a:srgbClr val="000000"/>
                </a:solidFill>
              </a:rPr>
              <a:t>CSIR Foundation Day</a:t>
            </a:r>
          </a:p>
        </p:txBody>
      </p:sp>
      <p:sp>
        <p:nvSpPr>
          <p:cNvPr id="7" name="Rectangle 11"/>
          <p:cNvSpPr>
            <a:spLocks noGrp="1" noChangeArrowheads="1"/>
          </p:cNvSpPr>
          <p:nvPr>
            <p:ph type="sldNum" sz="quarter" idx="12"/>
          </p:nvPr>
        </p:nvSpPr>
        <p:spPr>
          <a:ln/>
        </p:spPr>
        <p:txBody>
          <a:bodyPr/>
          <a:lstStyle>
            <a:lvl1pPr>
              <a:defRPr/>
            </a:lvl1pPr>
          </a:lstStyle>
          <a:p>
            <a:fld id="{62AAD8F5-66ED-4161-BF6D-7165B3609EBD}" type="slidenum">
              <a:rPr lang="en-US">
                <a:solidFill>
                  <a:srgbClr val="000000"/>
                </a:solidFill>
              </a:rPr>
              <a:pPr/>
              <a:t>‹#›</a:t>
            </a:fld>
            <a:r>
              <a:rPr lang="en-US">
                <a:solidFill>
                  <a:srgbClr val="000000"/>
                </a:solidFill>
              </a:rPr>
              <a:t>1</a:t>
            </a:r>
          </a:p>
        </p:txBody>
      </p:sp>
    </p:spTree>
    <p:extLst>
      <p:ext uri="{BB962C8B-B14F-4D97-AF65-F5344CB8AC3E}">
        <p14:creationId xmlns:p14="http://schemas.microsoft.com/office/powerpoint/2010/main" val="3887838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9"/>
          <p:cNvSpPr>
            <a:spLocks noGrp="1" noChangeArrowheads="1"/>
          </p:cNvSpPr>
          <p:nvPr>
            <p:ph type="dt" sz="half" idx="10"/>
          </p:nvPr>
        </p:nvSpPr>
        <p:spPr>
          <a:ln/>
        </p:spPr>
        <p:txBody>
          <a:bodyPr/>
          <a:lstStyle>
            <a:lvl1pPr>
              <a:defRPr/>
            </a:lvl1pPr>
          </a:lstStyle>
          <a:p>
            <a:pPr>
              <a:defRPr/>
            </a:pPr>
            <a:r>
              <a:rPr lang="en-US">
                <a:solidFill>
                  <a:srgbClr val="000000"/>
                </a:solidFill>
              </a:rPr>
              <a:t>26</a:t>
            </a:r>
            <a:r>
              <a:rPr lang="en-US" baseline="30000">
                <a:solidFill>
                  <a:srgbClr val="000000"/>
                </a:solidFill>
              </a:rPr>
              <a:t>th</a:t>
            </a:r>
            <a:r>
              <a:rPr lang="en-US">
                <a:solidFill>
                  <a:srgbClr val="000000"/>
                </a:solidFill>
              </a:rPr>
              <a:t> Sep 08</a:t>
            </a:r>
          </a:p>
        </p:txBody>
      </p:sp>
      <p:sp>
        <p:nvSpPr>
          <p:cNvPr id="8" name="Rectangle 10"/>
          <p:cNvSpPr>
            <a:spLocks noGrp="1" noChangeArrowheads="1"/>
          </p:cNvSpPr>
          <p:nvPr>
            <p:ph type="ftr" sz="quarter" idx="11"/>
          </p:nvPr>
        </p:nvSpPr>
        <p:spPr>
          <a:ln/>
        </p:spPr>
        <p:txBody>
          <a:bodyPr/>
          <a:lstStyle>
            <a:lvl1pPr>
              <a:defRPr/>
            </a:lvl1pPr>
          </a:lstStyle>
          <a:p>
            <a:pPr>
              <a:defRPr/>
            </a:pPr>
            <a:r>
              <a:rPr lang="en-US">
                <a:solidFill>
                  <a:srgbClr val="000000"/>
                </a:solidFill>
              </a:rPr>
              <a:t>CSIR Foundation Day</a:t>
            </a:r>
          </a:p>
        </p:txBody>
      </p:sp>
      <p:sp>
        <p:nvSpPr>
          <p:cNvPr id="9" name="Rectangle 11"/>
          <p:cNvSpPr>
            <a:spLocks noGrp="1" noChangeArrowheads="1"/>
          </p:cNvSpPr>
          <p:nvPr>
            <p:ph type="sldNum" sz="quarter" idx="12"/>
          </p:nvPr>
        </p:nvSpPr>
        <p:spPr>
          <a:ln/>
        </p:spPr>
        <p:txBody>
          <a:bodyPr/>
          <a:lstStyle>
            <a:lvl1pPr>
              <a:defRPr/>
            </a:lvl1pPr>
          </a:lstStyle>
          <a:p>
            <a:fld id="{655D3630-6984-4897-851A-FEAC0731E63C}" type="slidenum">
              <a:rPr lang="en-US">
                <a:solidFill>
                  <a:srgbClr val="000000"/>
                </a:solidFill>
              </a:rPr>
              <a:pPr/>
              <a:t>‹#›</a:t>
            </a:fld>
            <a:r>
              <a:rPr lang="en-US">
                <a:solidFill>
                  <a:srgbClr val="000000"/>
                </a:solidFill>
              </a:rPr>
              <a:t>1</a:t>
            </a:r>
          </a:p>
        </p:txBody>
      </p:sp>
    </p:spTree>
    <p:extLst>
      <p:ext uri="{BB962C8B-B14F-4D97-AF65-F5344CB8AC3E}">
        <p14:creationId xmlns:p14="http://schemas.microsoft.com/office/powerpoint/2010/main" val="3417482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9"/>
          <p:cNvSpPr>
            <a:spLocks noGrp="1" noChangeArrowheads="1"/>
          </p:cNvSpPr>
          <p:nvPr>
            <p:ph type="dt" sz="half" idx="10"/>
          </p:nvPr>
        </p:nvSpPr>
        <p:spPr>
          <a:ln/>
        </p:spPr>
        <p:txBody>
          <a:bodyPr/>
          <a:lstStyle>
            <a:lvl1pPr>
              <a:defRPr/>
            </a:lvl1pPr>
          </a:lstStyle>
          <a:p>
            <a:pPr>
              <a:defRPr/>
            </a:pPr>
            <a:r>
              <a:rPr lang="en-US">
                <a:solidFill>
                  <a:srgbClr val="000000"/>
                </a:solidFill>
              </a:rPr>
              <a:t>26</a:t>
            </a:r>
            <a:r>
              <a:rPr lang="en-US" baseline="30000">
                <a:solidFill>
                  <a:srgbClr val="000000"/>
                </a:solidFill>
              </a:rPr>
              <a:t>th</a:t>
            </a:r>
            <a:r>
              <a:rPr lang="en-US">
                <a:solidFill>
                  <a:srgbClr val="000000"/>
                </a:solidFill>
              </a:rPr>
              <a:t> Sep 08</a:t>
            </a:r>
          </a:p>
        </p:txBody>
      </p:sp>
      <p:sp>
        <p:nvSpPr>
          <p:cNvPr id="4" name="Rectangle 10"/>
          <p:cNvSpPr>
            <a:spLocks noGrp="1" noChangeArrowheads="1"/>
          </p:cNvSpPr>
          <p:nvPr>
            <p:ph type="ftr" sz="quarter" idx="11"/>
          </p:nvPr>
        </p:nvSpPr>
        <p:spPr>
          <a:ln/>
        </p:spPr>
        <p:txBody>
          <a:bodyPr/>
          <a:lstStyle>
            <a:lvl1pPr>
              <a:defRPr/>
            </a:lvl1pPr>
          </a:lstStyle>
          <a:p>
            <a:pPr>
              <a:defRPr/>
            </a:pPr>
            <a:r>
              <a:rPr lang="en-US">
                <a:solidFill>
                  <a:srgbClr val="000000"/>
                </a:solidFill>
              </a:rPr>
              <a:t>CSIR Foundation Day</a:t>
            </a:r>
          </a:p>
        </p:txBody>
      </p:sp>
      <p:sp>
        <p:nvSpPr>
          <p:cNvPr id="5" name="Rectangle 11"/>
          <p:cNvSpPr>
            <a:spLocks noGrp="1" noChangeArrowheads="1"/>
          </p:cNvSpPr>
          <p:nvPr>
            <p:ph type="sldNum" sz="quarter" idx="12"/>
          </p:nvPr>
        </p:nvSpPr>
        <p:spPr>
          <a:ln/>
        </p:spPr>
        <p:txBody>
          <a:bodyPr/>
          <a:lstStyle>
            <a:lvl1pPr>
              <a:defRPr/>
            </a:lvl1pPr>
          </a:lstStyle>
          <a:p>
            <a:fld id="{9CA85106-2AE1-49D8-A29B-D5B1B1F94A93}" type="slidenum">
              <a:rPr lang="en-US">
                <a:solidFill>
                  <a:srgbClr val="000000"/>
                </a:solidFill>
              </a:rPr>
              <a:pPr/>
              <a:t>‹#›</a:t>
            </a:fld>
            <a:r>
              <a:rPr lang="en-US">
                <a:solidFill>
                  <a:srgbClr val="000000"/>
                </a:solidFill>
              </a:rPr>
              <a:t>1</a:t>
            </a:r>
          </a:p>
        </p:txBody>
      </p:sp>
    </p:spTree>
    <p:extLst>
      <p:ext uri="{BB962C8B-B14F-4D97-AF65-F5344CB8AC3E}">
        <p14:creationId xmlns:p14="http://schemas.microsoft.com/office/powerpoint/2010/main" val="133642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CEE13F-476A-4F2A-A988-176E97AA5401}" type="datetimeFigureOut">
              <a:rPr lang="en-US" smtClean="0"/>
              <a:pPr/>
              <a:t>01/03/17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15C010E-7E47-410F-BB23-46A8D4126C9F}" type="slidenum">
              <a:rPr lang="en-IN" smtClean="0"/>
              <a:pPr/>
              <a:t>‹#›</a:t>
            </a:fld>
            <a:endParaRPr lang="en-I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r>
              <a:rPr lang="en-US">
                <a:solidFill>
                  <a:srgbClr val="000000"/>
                </a:solidFill>
              </a:rPr>
              <a:t>26</a:t>
            </a:r>
            <a:r>
              <a:rPr lang="en-US" baseline="30000">
                <a:solidFill>
                  <a:srgbClr val="000000"/>
                </a:solidFill>
              </a:rPr>
              <a:t>th</a:t>
            </a:r>
            <a:r>
              <a:rPr lang="en-US">
                <a:solidFill>
                  <a:srgbClr val="000000"/>
                </a:solidFill>
              </a:rPr>
              <a:t> Sep 08</a:t>
            </a:r>
          </a:p>
        </p:txBody>
      </p:sp>
      <p:sp>
        <p:nvSpPr>
          <p:cNvPr id="3" name="Rectangle 10"/>
          <p:cNvSpPr>
            <a:spLocks noGrp="1" noChangeArrowheads="1"/>
          </p:cNvSpPr>
          <p:nvPr>
            <p:ph type="ftr" sz="quarter" idx="11"/>
          </p:nvPr>
        </p:nvSpPr>
        <p:spPr>
          <a:ln/>
        </p:spPr>
        <p:txBody>
          <a:bodyPr/>
          <a:lstStyle>
            <a:lvl1pPr>
              <a:defRPr/>
            </a:lvl1pPr>
          </a:lstStyle>
          <a:p>
            <a:pPr>
              <a:defRPr/>
            </a:pPr>
            <a:r>
              <a:rPr lang="en-US">
                <a:solidFill>
                  <a:srgbClr val="000000"/>
                </a:solidFill>
              </a:rPr>
              <a:t>CSIR Foundation Day</a:t>
            </a:r>
          </a:p>
        </p:txBody>
      </p:sp>
      <p:sp>
        <p:nvSpPr>
          <p:cNvPr id="4" name="Rectangle 11"/>
          <p:cNvSpPr>
            <a:spLocks noGrp="1" noChangeArrowheads="1"/>
          </p:cNvSpPr>
          <p:nvPr>
            <p:ph type="sldNum" sz="quarter" idx="12"/>
          </p:nvPr>
        </p:nvSpPr>
        <p:spPr>
          <a:ln/>
        </p:spPr>
        <p:txBody>
          <a:bodyPr/>
          <a:lstStyle>
            <a:lvl1pPr>
              <a:defRPr/>
            </a:lvl1pPr>
          </a:lstStyle>
          <a:p>
            <a:fld id="{A0CADC1E-E0D4-4BCB-9AE1-CE2EAAF2F4A0}" type="slidenum">
              <a:rPr lang="en-US">
                <a:solidFill>
                  <a:srgbClr val="000000"/>
                </a:solidFill>
              </a:rPr>
              <a:pPr/>
              <a:t>‹#›</a:t>
            </a:fld>
            <a:r>
              <a:rPr lang="en-US">
                <a:solidFill>
                  <a:srgbClr val="000000"/>
                </a:solidFill>
              </a:rPr>
              <a:t>1</a:t>
            </a:r>
          </a:p>
        </p:txBody>
      </p:sp>
    </p:spTree>
    <p:extLst>
      <p:ext uri="{BB962C8B-B14F-4D97-AF65-F5344CB8AC3E}">
        <p14:creationId xmlns:p14="http://schemas.microsoft.com/office/powerpoint/2010/main" val="2428710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r>
              <a:rPr lang="en-US">
                <a:solidFill>
                  <a:srgbClr val="000000"/>
                </a:solidFill>
              </a:rPr>
              <a:t>26</a:t>
            </a:r>
            <a:r>
              <a:rPr lang="en-US" baseline="30000">
                <a:solidFill>
                  <a:srgbClr val="000000"/>
                </a:solidFill>
              </a:rPr>
              <a:t>th</a:t>
            </a:r>
            <a:r>
              <a:rPr lang="en-US">
                <a:solidFill>
                  <a:srgbClr val="000000"/>
                </a:solidFill>
              </a:rPr>
              <a:t> Sep 08</a:t>
            </a:r>
          </a:p>
        </p:txBody>
      </p:sp>
      <p:sp>
        <p:nvSpPr>
          <p:cNvPr id="6" name="Rectangle 10"/>
          <p:cNvSpPr>
            <a:spLocks noGrp="1" noChangeArrowheads="1"/>
          </p:cNvSpPr>
          <p:nvPr>
            <p:ph type="ftr" sz="quarter" idx="11"/>
          </p:nvPr>
        </p:nvSpPr>
        <p:spPr>
          <a:ln/>
        </p:spPr>
        <p:txBody>
          <a:bodyPr/>
          <a:lstStyle>
            <a:lvl1pPr>
              <a:defRPr/>
            </a:lvl1pPr>
          </a:lstStyle>
          <a:p>
            <a:pPr>
              <a:defRPr/>
            </a:pPr>
            <a:r>
              <a:rPr lang="en-US">
                <a:solidFill>
                  <a:srgbClr val="000000"/>
                </a:solidFill>
              </a:rPr>
              <a:t>CSIR Foundation Day</a:t>
            </a:r>
          </a:p>
        </p:txBody>
      </p:sp>
      <p:sp>
        <p:nvSpPr>
          <p:cNvPr id="7" name="Rectangle 11"/>
          <p:cNvSpPr>
            <a:spLocks noGrp="1" noChangeArrowheads="1"/>
          </p:cNvSpPr>
          <p:nvPr>
            <p:ph type="sldNum" sz="quarter" idx="12"/>
          </p:nvPr>
        </p:nvSpPr>
        <p:spPr>
          <a:ln/>
        </p:spPr>
        <p:txBody>
          <a:bodyPr/>
          <a:lstStyle>
            <a:lvl1pPr>
              <a:defRPr/>
            </a:lvl1pPr>
          </a:lstStyle>
          <a:p>
            <a:fld id="{BBE1EDFD-7424-4963-A9DE-701886F91CAF}" type="slidenum">
              <a:rPr lang="en-US">
                <a:solidFill>
                  <a:srgbClr val="000000"/>
                </a:solidFill>
              </a:rPr>
              <a:pPr/>
              <a:t>‹#›</a:t>
            </a:fld>
            <a:r>
              <a:rPr lang="en-US">
                <a:solidFill>
                  <a:srgbClr val="000000"/>
                </a:solidFill>
              </a:rPr>
              <a:t>1</a:t>
            </a:r>
          </a:p>
        </p:txBody>
      </p:sp>
    </p:spTree>
    <p:extLst>
      <p:ext uri="{BB962C8B-B14F-4D97-AF65-F5344CB8AC3E}">
        <p14:creationId xmlns:p14="http://schemas.microsoft.com/office/powerpoint/2010/main" val="3367196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r>
              <a:rPr lang="en-US">
                <a:solidFill>
                  <a:srgbClr val="000000"/>
                </a:solidFill>
              </a:rPr>
              <a:t>26</a:t>
            </a:r>
            <a:r>
              <a:rPr lang="en-US" baseline="30000">
                <a:solidFill>
                  <a:srgbClr val="000000"/>
                </a:solidFill>
              </a:rPr>
              <a:t>th</a:t>
            </a:r>
            <a:r>
              <a:rPr lang="en-US">
                <a:solidFill>
                  <a:srgbClr val="000000"/>
                </a:solidFill>
              </a:rPr>
              <a:t> Sep 08</a:t>
            </a:r>
          </a:p>
        </p:txBody>
      </p:sp>
      <p:sp>
        <p:nvSpPr>
          <p:cNvPr id="6" name="Rectangle 10"/>
          <p:cNvSpPr>
            <a:spLocks noGrp="1" noChangeArrowheads="1"/>
          </p:cNvSpPr>
          <p:nvPr>
            <p:ph type="ftr" sz="quarter" idx="11"/>
          </p:nvPr>
        </p:nvSpPr>
        <p:spPr>
          <a:ln/>
        </p:spPr>
        <p:txBody>
          <a:bodyPr/>
          <a:lstStyle>
            <a:lvl1pPr>
              <a:defRPr/>
            </a:lvl1pPr>
          </a:lstStyle>
          <a:p>
            <a:pPr>
              <a:defRPr/>
            </a:pPr>
            <a:r>
              <a:rPr lang="en-US">
                <a:solidFill>
                  <a:srgbClr val="000000"/>
                </a:solidFill>
              </a:rPr>
              <a:t>CSIR Foundation Day</a:t>
            </a:r>
          </a:p>
        </p:txBody>
      </p:sp>
      <p:sp>
        <p:nvSpPr>
          <p:cNvPr id="7" name="Rectangle 11"/>
          <p:cNvSpPr>
            <a:spLocks noGrp="1" noChangeArrowheads="1"/>
          </p:cNvSpPr>
          <p:nvPr>
            <p:ph type="sldNum" sz="quarter" idx="12"/>
          </p:nvPr>
        </p:nvSpPr>
        <p:spPr>
          <a:ln/>
        </p:spPr>
        <p:txBody>
          <a:bodyPr/>
          <a:lstStyle>
            <a:lvl1pPr>
              <a:defRPr/>
            </a:lvl1pPr>
          </a:lstStyle>
          <a:p>
            <a:fld id="{8A794F50-AC77-42EE-A17E-DBC28D04C7AF}" type="slidenum">
              <a:rPr lang="en-US">
                <a:solidFill>
                  <a:srgbClr val="000000"/>
                </a:solidFill>
              </a:rPr>
              <a:pPr/>
              <a:t>‹#›</a:t>
            </a:fld>
            <a:r>
              <a:rPr lang="en-US">
                <a:solidFill>
                  <a:srgbClr val="000000"/>
                </a:solidFill>
              </a:rPr>
              <a:t>1</a:t>
            </a:r>
          </a:p>
        </p:txBody>
      </p:sp>
    </p:spTree>
    <p:extLst>
      <p:ext uri="{BB962C8B-B14F-4D97-AF65-F5344CB8AC3E}">
        <p14:creationId xmlns:p14="http://schemas.microsoft.com/office/powerpoint/2010/main" val="113780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9"/>
          <p:cNvSpPr>
            <a:spLocks noGrp="1" noChangeArrowheads="1"/>
          </p:cNvSpPr>
          <p:nvPr>
            <p:ph type="dt" sz="half" idx="10"/>
          </p:nvPr>
        </p:nvSpPr>
        <p:spPr>
          <a:ln/>
        </p:spPr>
        <p:txBody>
          <a:bodyPr/>
          <a:lstStyle>
            <a:lvl1pPr>
              <a:defRPr/>
            </a:lvl1pPr>
          </a:lstStyle>
          <a:p>
            <a:pPr>
              <a:defRPr/>
            </a:pPr>
            <a:r>
              <a:rPr lang="en-US">
                <a:solidFill>
                  <a:srgbClr val="000000"/>
                </a:solidFill>
              </a:rPr>
              <a:t>26</a:t>
            </a:r>
            <a:r>
              <a:rPr lang="en-US" baseline="30000">
                <a:solidFill>
                  <a:srgbClr val="000000"/>
                </a:solidFill>
              </a:rPr>
              <a:t>th</a:t>
            </a:r>
            <a:r>
              <a:rPr lang="en-US">
                <a:solidFill>
                  <a:srgbClr val="000000"/>
                </a:solidFill>
              </a:rPr>
              <a:t> Sep 08</a:t>
            </a:r>
          </a:p>
        </p:txBody>
      </p:sp>
      <p:sp>
        <p:nvSpPr>
          <p:cNvPr id="5" name="Rectangle 10"/>
          <p:cNvSpPr>
            <a:spLocks noGrp="1" noChangeArrowheads="1"/>
          </p:cNvSpPr>
          <p:nvPr>
            <p:ph type="ftr" sz="quarter" idx="11"/>
          </p:nvPr>
        </p:nvSpPr>
        <p:spPr>
          <a:ln/>
        </p:spPr>
        <p:txBody>
          <a:bodyPr/>
          <a:lstStyle>
            <a:lvl1pPr>
              <a:defRPr/>
            </a:lvl1pPr>
          </a:lstStyle>
          <a:p>
            <a:pPr>
              <a:defRPr/>
            </a:pPr>
            <a:r>
              <a:rPr lang="en-US">
                <a:solidFill>
                  <a:srgbClr val="000000"/>
                </a:solidFill>
              </a:rPr>
              <a:t>CSIR Foundation Day</a:t>
            </a:r>
          </a:p>
        </p:txBody>
      </p:sp>
      <p:sp>
        <p:nvSpPr>
          <p:cNvPr id="6" name="Rectangle 11"/>
          <p:cNvSpPr>
            <a:spLocks noGrp="1" noChangeArrowheads="1"/>
          </p:cNvSpPr>
          <p:nvPr>
            <p:ph type="sldNum" sz="quarter" idx="12"/>
          </p:nvPr>
        </p:nvSpPr>
        <p:spPr>
          <a:ln/>
        </p:spPr>
        <p:txBody>
          <a:bodyPr/>
          <a:lstStyle>
            <a:lvl1pPr>
              <a:defRPr/>
            </a:lvl1pPr>
          </a:lstStyle>
          <a:p>
            <a:fld id="{4687DF34-0642-41D8-85BD-58DA8ACE46B0}" type="slidenum">
              <a:rPr lang="en-US">
                <a:solidFill>
                  <a:srgbClr val="000000"/>
                </a:solidFill>
              </a:rPr>
              <a:pPr/>
              <a:t>‹#›</a:t>
            </a:fld>
            <a:r>
              <a:rPr lang="en-US">
                <a:solidFill>
                  <a:srgbClr val="000000"/>
                </a:solidFill>
              </a:rPr>
              <a:t>1</a:t>
            </a:r>
          </a:p>
        </p:txBody>
      </p:sp>
    </p:spTree>
    <p:extLst>
      <p:ext uri="{BB962C8B-B14F-4D97-AF65-F5344CB8AC3E}">
        <p14:creationId xmlns:p14="http://schemas.microsoft.com/office/powerpoint/2010/main" val="737592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9"/>
          <p:cNvSpPr>
            <a:spLocks noGrp="1" noChangeArrowheads="1"/>
          </p:cNvSpPr>
          <p:nvPr>
            <p:ph type="dt" sz="half" idx="10"/>
          </p:nvPr>
        </p:nvSpPr>
        <p:spPr>
          <a:ln/>
        </p:spPr>
        <p:txBody>
          <a:bodyPr/>
          <a:lstStyle>
            <a:lvl1pPr>
              <a:defRPr/>
            </a:lvl1pPr>
          </a:lstStyle>
          <a:p>
            <a:pPr>
              <a:defRPr/>
            </a:pPr>
            <a:r>
              <a:rPr lang="en-US">
                <a:solidFill>
                  <a:srgbClr val="000000"/>
                </a:solidFill>
              </a:rPr>
              <a:t>26</a:t>
            </a:r>
            <a:r>
              <a:rPr lang="en-US" baseline="30000">
                <a:solidFill>
                  <a:srgbClr val="000000"/>
                </a:solidFill>
              </a:rPr>
              <a:t>th</a:t>
            </a:r>
            <a:r>
              <a:rPr lang="en-US">
                <a:solidFill>
                  <a:srgbClr val="000000"/>
                </a:solidFill>
              </a:rPr>
              <a:t> Sep 08</a:t>
            </a:r>
          </a:p>
        </p:txBody>
      </p:sp>
      <p:sp>
        <p:nvSpPr>
          <p:cNvPr id="5" name="Rectangle 10"/>
          <p:cNvSpPr>
            <a:spLocks noGrp="1" noChangeArrowheads="1"/>
          </p:cNvSpPr>
          <p:nvPr>
            <p:ph type="ftr" sz="quarter" idx="11"/>
          </p:nvPr>
        </p:nvSpPr>
        <p:spPr>
          <a:ln/>
        </p:spPr>
        <p:txBody>
          <a:bodyPr/>
          <a:lstStyle>
            <a:lvl1pPr>
              <a:defRPr/>
            </a:lvl1pPr>
          </a:lstStyle>
          <a:p>
            <a:pPr>
              <a:defRPr/>
            </a:pPr>
            <a:r>
              <a:rPr lang="en-US">
                <a:solidFill>
                  <a:srgbClr val="000000"/>
                </a:solidFill>
              </a:rPr>
              <a:t>CSIR Foundation Day</a:t>
            </a:r>
          </a:p>
        </p:txBody>
      </p:sp>
      <p:sp>
        <p:nvSpPr>
          <p:cNvPr id="6" name="Rectangle 11"/>
          <p:cNvSpPr>
            <a:spLocks noGrp="1" noChangeArrowheads="1"/>
          </p:cNvSpPr>
          <p:nvPr>
            <p:ph type="sldNum" sz="quarter" idx="12"/>
          </p:nvPr>
        </p:nvSpPr>
        <p:spPr>
          <a:ln/>
        </p:spPr>
        <p:txBody>
          <a:bodyPr/>
          <a:lstStyle>
            <a:lvl1pPr>
              <a:defRPr/>
            </a:lvl1pPr>
          </a:lstStyle>
          <a:p>
            <a:fld id="{58B6A273-7A14-4712-BDEB-056C48CB6585}" type="slidenum">
              <a:rPr lang="en-US">
                <a:solidFill>
                  <a:srgbClr val="000000"/>
                </a:solidFill>
              </a:rPr>
              <a:pPr/>
              <a:t>‹#›</a:t>
            </a:fld>
            <a:r>
              <a:rPr lang="en-US">
                <a:solidFill>
                  <a:srgbClr val="000000"/>
                </a:solidFill>
              </a:rPr>
              <a:t>1</a:t>
            </a:r>
          </a:p>
        </p:txBody>
      </p:sp>
    </p:spTree>
    <p:extLst>
      <p:ext uri="{BB962C8B-B14F-4D97-AF65-F5344CB8AC3E}">
        <p14:creationId xmlns:p14="http://schemas.microsoft.com/office/powerpoint/2010/main" val="3616163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9"/>
          <p:cNvSpPr>
            <a:spLocks noGrp="1" noChangeArrowheads="1"/>
          </p:cNvSpPr>
          <p:nvPr>
            <p:ph type="dt" sz="half" idx="10"/>
          </p:nvPr>
        </p:nvSpPr>
        <p:spPr>
          <a:ln/>
        </p:spPr>
        <p:txBody>
          <a:bodyPr/>
          <a:lstStyle>
            <a:lvl1pPr>
              <a:defRPr/>
            </a:lvl1pPr>
          </a:lstStyle>
          <a:p>
            <a:pPr>
              <a:defRPr/>
            </a:pPr>
            <a:r>
              <a:rPr lang="en-US">
                <a:solidFill>
                  <a:srgbClr val="000000"/>
                </a:solidFill>
              </a:rPr>
              <a:t>26</a:t>
            </a:r>
            <a:r>
              <a:rPr lang="en-US" baseline="30000">
                <a:solidFill>
                  <a:srgbClr val="000000"/>
                </a:solidFill>
              </a:rPr>
              <a:t>th</a:t>
            </a:r>
            <a:r>
              <a:rPr lang="en-US">
                <a:solidFill>
                  <a:srgbClr val="000000"/>
                </a:solidFill>
              </a:rPr>
              <a:t> Sep 08</a:t>
            </a:r>
          </a:p>
        </p:txBody>
      </p:sp>
      <p:sp>
        <p:nvSpPr>
          <p:cNvPr id="6" name="Rectangle 10"/>
          <p:cNvSpPr>
            <a:spLocks noGrp="1" noChangeArrowheads="1"/>
          </p:cNvSpPr>
          <p:nvPr>
            <p:ph type="ftr" sz="quarter" idx="11"/>
          </p:nvPr>
        </p:nvSpPr>
        <p:spPr>
          <a:ln/>
        </p:spPr>
        <p:txBody>
          <a:bodyPr/>
          <a:lstStyle>
            <a:lvl1pPr>
              <a:defRPr/>
            </a:lvl1pPr>
          </a:lstStyle>
          <a:p>
            <a:pPr>
              <a:defRPr/>
            </a:pPr>
            <a:r>
              <a:rPr lang="en-US">
                <a:solidFill>
                  <a:srgbClr val="000000"/>
                </a:solidFill>
              </a:rPr>
              <a:t>CSIR Foundation Day</a:t>
            </a:r>
          </a:p>
        </p:txBody>
      </p:sp>
      <p:sp>
        <p:nvSpPr>
          <p:cNvPr id="7" name="Rectangle 11"/>
          <p:cNvSpPr>
            <a:spLocks noGrp="1" noChangeArrowheads="1"/>
          </p:cNvSpPr>
          <p:nvPr>
            <p:ph type="sldNum" sz="quarter" idx="12"/>
          </p:nvPr>
        </p:nvSpPr>
        <p:spPr>
          <a:ln/>
        </p:spPr>
        <p:txBody>
          <a:bodyPr/>
          <a:lstStyle>
            <a:lvl1pPr>
              <a:defRPr/>
            </a:lvl1pPr>
          </a:lstStyle>
          <a:p>
            <a:fld id="{9D49B9A4-2829-4670-90A0-1926221812D7}" type="slidenum">
              <a:rPr lang="en-US">
                <a:solidFill>
                  <a:srgbClr val="000000"/>
                </a:solidFill>
              </a:rPr>
              <a:pPr/>
              <a:t>‹#›</a:t>
            </a:fld>
            <a:r>
              <a:rPr lang="en-US">
                <a:solidFill>
                  <a:srgbClr val="000000"/>
                </a:solidFill>
              </a:rPr>
              <a:t>1</a:t>
            </a:r>
          </a:p>
        </p:txBody>
      </p:sp>
    </p:spTree>
    <p:extLst>
      <p:ext uri="{BB962C8B-B14F-4D97-AF65-F5344CB8AC3E}">
        <p14:creationId xmlns:p14="http://schemas.microsoft.com/office/powerpoint/2010/main" val="15319138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IN"/>
          </a:p>
        </p:txBody>
      </p:sp>
      <p:sp>
        <p:nvSpPr>
          <p:cNvPr id="3" name="Table Placeholder 2"/>
          <p:cNvSpPr>
            <a:spLocks noGrp="1"/>
          </p:cNvSpPr>
          <p:nvPr>
            <p:ph type="tbl" idx="1"/>
          </p:nvPr>
        </p:nvSpPr>
        <p:spPr>
          <a:xfrm>
            <a:off x="914400" y="1600200"/>
            <a:ext cx="7772400" cy="4530725"/>
          </a:xfrm>
        </p:spPr>
        <p:txBody>
          <a:bodyPr/>
          <a:lstStyle/>
          <a:p>
            <a:pPr lvl="0"/>
            <a:endParaRPr lang="en-IN" noProof="0" smtClean="0"/>
          </a:p>
        </p:txBody>
      </p:sp>
      <p:sp>
        <p:nvSpPr>
          <p:cNvPr id="4" name="Rectangle 9"/>
          <p:cNvSpPr>
            <a:spLocks noGrp="1" noChangeArrowheads="1"/>
          </p:cNvSpPr>
          <p:nvPr>
            <p:ph type="dt" sz="half" idx="10"/>
          </p:nvPr>
        </p:nvSpPr>
        <p:spPr>
          <a:ln/>
        </p:spPr>
        <p:txBody>
          <a:bodyPr/>
          <a:lstStyle>
            <a:lvl1pPr>
              <a:defRPr/>
            </a:lvl1pPr>
          </a:lstStyle>
          <a:p>
            <a:pPr>
              <a:defRPr/>
            </a:pPr>
            <a:r>
              <a:rPr lang="en-US">
                <a:solidFill>
                  <a:srgbClr val="000000"/>
                </a:solidFill>
              </a:rPr>
              <a:t>26</a:t>
            </a:r>
            <a:r>
              <a:rPr lang="en-US" baseline="30000">
                <a:solidFill>
                  <a:srgbClr val="000000"/>
                </a:solidFill>
              </a:rPr>
              <a:t>th</a:t>
            </a:r>
            <a:r>
              <a:rPr lang="en-US">
                <a:solidFill>
                  <a:srgbClr val="000000"/>
                </a:solidFill>
              </a:rPr>
              <a:t> Sep 08</a:t>
            </a:r>
          </a:p>
        </p:txBody>
      </p:sp>
      <p:sp>
        <p:nvSpPr>
          <p:cNvPr id="5" name="Rectangle 10"/>
          <p:cNvSpPr>
            <a:spLocks noGrp="1" noChangeArrowheads="1"/>
          </p:cNvSpPr>
          <p:nvPr>
            <p:ph type="ftr" sz="quarter" idx="11"/>
          </p:nvPr>
        </p:nvSpPr>
        <p:spPr>
          <a:ln/>
        </p:spPr>
        <p:txBody>
          <a:bodyPr/>
          <a:lstStyle>
            <a:lvl1pPr>
              <a:defRPr/>
            </a:lvl1pPr>
          </a:lstStyle>
          <a:p>
            <a:pPr>
              <a:defRPr/>
            </a:pPr>
            <a:r>
              <a:rPr lang="en-US">
                <a:solidFill>
                  <a:srgbClr val="000000"/>
                </a:solidFill>
              </a:rPr>
              <a:t>CSIR Foundation Day</a:t>
            </a:r>
          </a:p>
        </p:txBody>
      </p:sp>
      <p:sp>
        <p:nvSpPr>
          <p:cNvPr id="6" name="Rectangle 11"/>
          <p:cNvSpPr>
            <a:spLocks noGrp="1" noChangeArrowheads="1"/>
          </p:cNvSpPr>
          <p:nvPr>
            <p:ph type="sldNum" sz="quarter" idx="12"/>
          </p:nvPr>
        </p:nvSpPr>
        <p:spPr>
          <a:ln/>
        </p:spPr>
        <p:txBody>
          <a:bodyPr/>
          <a:lstStyle>
            <a:lvl1pPr>
              <a:defRPr/>
            </a:lvl1pPr>
          </a:lstStyle>
          <a:p>
            <a:fld id="{69AD78FA-3C09-4A9B-853F-73610C46378F}" type="slidenum">
              <a:rPr lang="en-US">
                <a:solidFill>
                  <a:srgbClr val="000000"/>
                </a:solidFill>
              </a:rPr>
              <a:pPr/>
              <a:t>‹#›</a:t>
            </a:fld>
            <a:r>
              <a:rPr lang="en-US">
                <a:solidFill>
                  <a:srgbClr val="000000"/>
                </a:solidFill>
              </a:rPr>
              <a:t>1</a:t>
            </a:r>
          </a:p>
        </p:txBody>
      </p:sp>
    </p:spTree>
    <p:extLst>
      <p:ext uri="{BB962C8B-B14F-4D97-AF65-F5344CB8AC3E}">
        <p14:creationId xmlns:p14="http://schemas.microsoft.com/office/powerpoint/2010/main" val="2118064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52CEE13F-476A-4F2A-A988-176E97AA5401}" type="datetimeFigureOut">
              <a:rPr lang="en-US" smtClean="0">
                <a:solidFill>
                  <a:prstClr val="black">
                    <a:tint val="75000"/>
                  </a:prstClr>
                </a:solidFill>
                <a:latin typeface="Calibri"/>
              </a:rPr>
              <a:pPr/>
              <a:t>01/03/17</a:t>
            </a:fld>
            <a:endParaRPr lang="en-IN">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IN">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5C010E-7E47-410F-BB23-46A8D4126C9F}" type="slidenum">
              <a:rPr lang="en-IN" smtClean="0">
                <a:solidFill>
                  <a:prstClr val="black">
                    <a:tint val="75000"/>
                  </a:prstClr>
                </a:solidFill>
                <a:latin typeface="Calibri"/>
              </a:rPr>
              <a:pPr/>
              <a:t>‹#›</a:t>
            </a:fld>
            <a:endParaRPr lang="en-IN">
              <a:solidFill>
                <a:prstClr val="black">
                  <a:tint val="75000"/>
                </a:prstClr>
              </a:solidFill>
              <a:latin typeface="Calibri"/>
            </a:endParaRPr>
          </a:p>
        </p:txBody>
      </p:sp>
    </p:spTree>
    <p:extLst>
      <p:ext uri="{BB962C8B-B14F-4D97-AF65-F5344CB8AC3E}">
        <p14:creationId xmlns:p14="http://schemas.microsoft.com/office/powerpoint/2010/main" val="1491469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2CEE13F-476A-4F2A-A988-176E97AA5401}" type="datetimeFigureOut">
              <a:rPr lang="en-US" smtClean="0">
                <a:solidFill>
                  <a:prstClr val="black">
                    <a:tint val="75000"/>
                  </a:prstClr>
                </a:solidFill>
                <a:latin typeface="Calibri"/>
              </a:rPr>
              <a:pPr/>
              <a:t>01/03/17</a:t>
            </a:fld>
            <a:endParaRPr lang="en-IN">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IN">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5C010E-7E47-410F-BB23-46A8D4126C9F}" type="slidenum">
              <a:rPr lang="en-IN" smtClean="0">
                <a:solidFill>
                  <a:prstClr val="black">
                    <a:tint val="75000"/>
                  </a:prstClr>
                </a:solidFill>
                <a:latin typeface="Calibri"/>
              </a:rPr>
              <a:pPr/>
              <a:t>‹#›</a:t>
            </a:fld>
            <a:endParaRPr lang="en-IN">
              <a:solidFill>
                <a:prstClr val="black">
                  <a:tint val="75000"/>
                </a:prstClr>
              </a:solidFill>
              <a:latin typeface="Calibri"/>
            </a:endParaRPr>
          </a:p>
        </p:txBody>
      </p:sp>
    </p:spTree>
    <p:extLst>
      <p:ext uri="{BB962C8B-B14F-4D97-AF65-F5344CB8AC3E}">
        <p14:creationId xmlns:p14="http://schemas.microsoft.com/office/powerpoint/2010/main" val="1863379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CEE13F-476A-4F2A-A988-176E97AA5401}" type="datetimeFigureOut">
              <a:rPr lang="en-US" smtClean="0">
                <a:solidFill>
                  <a:prstClr val="black">
                    <a:tint val="75000"/>
                  </a:prstClr>
                </a:solidFill>
                <a:latin typeface="Calibri"/>
              </a:rPr>
              <a:pPr/>
              <a:t>01/03/17</a:t>
            </a:fld>
            <a:endParaRPr lang="en-IN">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IN">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5C010E-7E47-410F-BB23-46A8D4126C9F}" type="slidenum">
              <a:rPr lang="en-IN" smtClean="0">
                <a:solidFill>
                  <a:prstClr val="black">
                    <a:tint val="75000"/>
                  </a:prstClr>
                </a:solidFill>
                <a:latin typeface="Calibri"/>
              </a:rPr>
              <a:pPr/>
              <a:t>‹#›</a:t>
            </a:fld>
            <a:endParaRPr lang="en-IN">
              <a:solidFill>
                <a:prstClr val="black">
                  <a:tint val="75000"/>
                </a:prstClr>
              </a:solidFill>
              <a:latin typeface="Calibri"/>
            </a:endParaRPr>
          </a:p>
        </p:txBody>
      </p:sp>
    </p:spTree>
    <p:extLst>
      <p:ext uri="{BB962C8B-B14F-4D97-AF65-F5344CB8AC3E}">
        <p14:creationId xmlns:p14="http://schemas.microsoft.com/office/powerpoint/2010/main" val="1137306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52CEE13F-476A-4F2A-A988-176E97AA5401}" type="datetimeFigureOut">
              <a:rPr lang="en-US" smtClean="0"/>
              <a:pPr/>
              <a:t>01/03/17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15C010E-7E47-410F-BB23-46A8D4126C9F}" type="slidenum">
              <a:rPr lang="en-IN" smtClean="0"/>
              <a:pPr/>
              <a:t>‹#›</a:t>
            </a:fld>
            <a:endParaRPr lang="en-I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52CEE13F-476A-4F2A-A988-176E97AA5401}" type="datetimeFigureOut">
              <a:rPr lang="en-US" smtClean="0">
                <a:solidFill>
                  <a:prstClr val="black">
                    <a:tint val="75000"/>
                  </a:prstClr>
                </a:solidFill>
                <a:latin typeface="Calibri"/>
              </a:rPr>
              <a:pPr/>
              <a:t>01/03/17</a:t>
            </a:fld>
            <a:endParaRPr lang="en-IN">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IN">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15C010E-7E47-410F-BB23-46A8D4126C9F}" type="slidenum">
              <a:rPr lang="en-IN" smtClean="0">
                <a:solidFill>
                  <a:prstClr val="black">
                    <a:tint val="75000"/>
                  </a:prstClr>
                </a:solidFill>
                <a:latin typeface="Calibri"/>
              </a:rPr>
              <a:pPr/>
              <a:t>‹#›</a:t>
            </a:fld>
            <a:endParaRPr lang="en-IN">
              <a:solidFill>
                <a:prstClr val="black">
                  <a:tint val="75000"/>
                </a:prstClr>
              </a:solidFill>
              <a:latin typeface="Calibri"/>
            </a:endParaRPr>
          </a:p>
        </p:txBody>
      </p:sp>
    </p:spTree>
    <p:extLst>
      <p:ext uri="{BB962C8B-B14F-4D97-AF65-F5344CB8AC3E}">
        <p14:creationId xmlns:p14="http://schemas.microsoft.com/office/powerpoint/2010/main" val="2183807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52CEE13F-476A-4F2A-A988-176E97AA5401}" type="datetimeFigureOut">
              <a:rPr lang="en-US" smtClean="0">
                <a:solidFill>
                  <a:prstClr val="black">
                    <a:tint val="75000"/>
                  </a:prstClr>
                </a:solidFill>
                <a:latin typeface="Calibri"/>
              </a:rPr>
              <a:pPr/>
              <a:t>01/03/17</a:t>
            </a:fld>
            <a:endParaRPr lang="en-IN">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IN">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15C010E-7E47-410F-BB23-46A8D4126C9F}" type="slidenum">
              <a:rPr lang="en-IN" smtClean="0">
                <a:solidFill>
                  <a:prstClr val="black">
                    <a:tint val="75000"/>
                  </a:prstClr>
                </a:solidFill>
                <a:latin typeface="Calibri"/>
              </a:rPr>
              <a:pPr/>
              <a:t>‹#›</a:t>
            </a:fld>
            <a:endParaRPr lang="en-IN">
              <a:solidFill>
                <a:prstClr val="black">
                  <a:tint val="75000"/>
                </a:prstClr>
              </a:solidFill>
              <a:latin typeface="Calibri"/>
            </a:endParaRPr>
          </a:p>
        </p:txBody>
      </p:sp>
    </p:spTree>
    <p:extLst>
      <p:ext uri="{BB962C8B-B14F-4D97-AF65-F5344CB8AC3E}">
        <p14:creationId xmlns:p14="http://schemas.microsoft.com/office/powerpoint/2010/main" val="1611880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52CEE13F-476A-4F2A-A988-176E97AA5401}" type="datetimeFigureOut">
              <a:rPr lang="en-US" smtClean="0">
                <a:solidFill>
                  <a:prstClr val="black">
                    <a:tint val="75000"/>
                  </a:prstClr>
                </a:solidFill>
                <a:latin typeface="Calibri"/>
              </a:rPr>
              <a:pPr/>
              <a:t>01/03/17</a:t>
            </a:fld>
            <a:endParaRPr lang="en-IN">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IN">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15C010E-7E47-410F-BB23-46A8D4126C9F}" type="slidenum">
              <a:rPr lang="en-IN" smtClean="0">
                <a:solidFill>
                  <a:prstClr val="black">
                    <a:tint val="75000"/>
                  </a:prstClr>
                </a:solidFill>
                <a:latin typeface="Calibri"/>
              </a:rPr>
              <a:pPr/>
              <a:t>‹#›</a:t>
            </a:fld>
            <a:endParaRPr lang="en-IN">
              <a:solidFill>
                <a:prstClr val="black">
                  <a:tint val="75000"/>
                </a:prstClr>
              </a:solidFill>
              <a:latin typeface="Calibri"/>
            </a:endParaRPr>
          </a:p>
        </p:txBody>
      </p:sp>
    </p:spTree>
    <p:extLst>
      <p:ext uri="{BB962C8B-B14F-4D97-AF65-F5344CB8AC3E}">
        <p14:creationId xmlns:p14="http://schemas.microsoft.com/office/powerpoint/2010/main" val="3905709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CEE13F-476A-4F2A-A988-176E97AA5401}" type="datetimeFigureOut">
              <a:rPr lang="en-US" smtClean="0">
                <a:solidFill>
                  <a:prstClr val="black">
                    <a:tint val="75000"/>
                  </a:prstClr>
                </a:solidFill>
                <a:latin typeface="Calibri"/>
              </a:rPr>
              <a:pPr/>
              <a:t>01/03/17</a:t>
            </a:fld>
            <a:endParaRPr lang="en-IN">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IN">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15C010E-7E47-410F-BB23-46A8D4126C9F}" type="slidenum">
              <a:rPr lang="en-IN" smtClean="0">
                <a:solidFill>
                  <a:prstClr val="black">
                    <a:tint val="75000"/>
                  </a:prstClr>
                </a:solidFill>
                <a:latin typeface="Calibri"/>
              </a:rPr>
              <a:pPr/>
              <a:t>‹#›</a:t>
            </a:fld>
            <a:endParaRPr lang="en-IN">
              <a:solidFill>
                <a:prstClr val="black">
                  <a:tint val="75000"/>
                </a:prstClr>
              </a:solidFill>
              <a:latin typeface="Calibri"/>
            </a:endParaRPr>
          </a:p>
        </p:txBody>
      </p:sp>
    </p:spTree>
    <p:extLst>
      <p:ext uri="{BB962C8B-B14F-4D97-AF65-F5344CB8AC3E}">
        <p14:creationId xmlns:p14="http://schemas.microsoft.com/office/powerpoint/2010/main" val="4025011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CEE13F-476A-4F2A-A988-176E97AA5401}" type="datetimeFigureOut">
              <a:rPr lang="en-US" smtClean="0">
                <a:solidFill>
                  <a:prstClr val="black">
                    <a:tint val="75000"/>
                  </a:prstClr>
                </a:solidFill>
                <a:latin typeface="Calibri"/>
              </a:rPr>
              <a:pPr/>
              <a:t>01/03/17</a:t>
            </a:fld>
            <a:endParaRPr lang="en-IN">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IN">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15C010E-7E47-410F-BB23-46A8D4126C9F}" type="slidenum">
              <a:rPr lang="en-IN" smtClean="0">
                <a:solidFill>
                  <a:prstClr val="black">
                    <a:tint val="75000"/>
                  </a:prstClr>
                </a:solidFill>
                <a:latin typeface="Calibri"/>
              </a:rPr>
              <a:pPr/>
              <a:t>‹#›</a:t>
            </a:fld>
            <a:endParaRPr lang="en-IN">
              <a:solidFill>
                <a:prstClr val="black">
                  <a:tint val="75000"/>
                </a:prstClr>
              </a:solidFill>
              <a:latin typeface="Calibri"/>
            </a:endParaRPr>
          </a:p>
        </p:txBody>
      </p:sp>
    </p:spTree>
    <p:extLst>
      <p:ext uri="{BB962C8B-B14F-4D97-AF65-F5344CB8AC3E}">
        <p14:creationId xmlns:p14="http://schemas.microsoft.com/office/powerpoint/2010/main" val="3264293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CEE13F-476A-4F2A-A988-176E97AA5401}" type="datetimeFigureOut">
              <a:rPr lang="en-US" smtClean="0">
                <a:solidFill>
                  <a:prstClr val="black">
                    <a:tint val="75000"/>
                  </a:prstClr>
                </a:solidFill>
                <a:latin typeface="Calibri"/>
              </a:rPr>
              <a:pPr/>
              <a:t>01/03/17</a:t>
            </a:fld>
            <a:endParaRPr lang="en-IN">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IN">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15C010E-7E47-410F-BB23-46A8D4126C9F}" type="slidenum">
              <a:rPr lang="en-IN" smtClean="0">
                <a:solidFill>
                  <a:prstClr val="black">
                    <a:tint val="75000"/>
                  </a:prstClr>
                </a:solidFill>
                <a:latin typeface="Calibri"/>
              </a:rPr>
              <a:pPr/>
              <a:t>‹#›</a:t>
            </a:fld>
            <a:endParaRPr lang="en-IN">
              <a:solidFill>
                <a:prstClr val="black">
                  <a:tint val="75000"/>
                </a:prstClr>
              </a:solidFill>
              <a:latin typeface="Calibri"/>
            </a:endParaRPr>
          </a:p>
        </p:txBody>
      </p:sp>
    </p:spTree>
    <p:extLst>
      <p:ext uri="{BB962C8B-B14F-4D97-AF65-F5344CB8AC3E}">
        <p14:creationId xmlns:p14="http://schemas.microsoft.com/office/powerpoint/2010/main" val="1823433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2CEE13F-476A-4F2A-A988-176E97AA5401}" type="datetimeFigureOut">
              <a:rPr lang="en-US" smtClean="0">
                <a:solidFill>
                  <a:prstClr val="black">
                    <a:tint val="75000"/>
                  </a:prstClr>
                </a:solidFill>
                <a:latin typeface="Calibri"/>
              </a:rPr>
              <a:pPr/>
              <a:t>01/03/17</a:t>
            </a:fld>
            <a:endParaRPr lang="en-IN">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IN">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5C010E-7E47-410F-BB23-46A8D4126C9F}" type="slidenum">
              <a:rPr lang="en-IN" smtClean="0">
                <a:solidFill>
                  <a:prstClr val="black">
                    <a:tint val="75000"/>
                  </a:prstClr>
                </a:solidFill>
                <a:latin typeface="Calibri"/>
              </a:rPr>
              <a:pPr/>
              <a:t>‹#›</a:t>
            </a:fld>
            <a:endParaRPr lang="en-IN">
              <a:solidFill>
                <a:prstClr val="black">
                  <a:tint val="75000"/>
                </a:prstClr>
              </a:solidFill>
              <a:latin typeface="Calibri"/>
            </a:endParaRPr>
          </a:p>
        </p:txBody>
      </p:sp>
    </p:spTree>
    <p:extLst>
      <p:ext uri="{BB962C8B-B14F-4D97-AF65-F5344CB8AC3E}">
        <p14:creationId xmlns:p14="http://schemas.microsoft.com/office/powerpoint/2010/main" val="2272021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2CEE13F-476A-4F2A-A988-176E97AA5401}" type="datetimeFigureOut">
              <a:rPr lang="en-US" smtClean="0">
                <a:solidFill>
                  <a:prstClr val="black">
                    <a:tint val="75000"/>
                  </a:prstClr>
                </a:solidFill>
                <a:latin typeface="Calibri"/>
              </a:rPr>
              <a:pPr/>
              <a:t>01/03/17</a:t>
            </a:fld>
            <a:endParaRPr lang="en-IN">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IN">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15C010E-7E47-410F-BB23-46A8D4126C9F}" type="slidenum">
              <a:rPr lang="en-IN" smtClean="0">
                <a:solidFill>
                  <a:prstClr val="black">
                    <a:tint val="75000"/>
                  </a:prstClr>
                </a:solidFill>
                <a:latin typeface="Calibri"/>
              </a:rPr>
              <a:pPr/>
              <a:t>‹#›</a:t>
            </a:fld>
            <a:endParaRPr lang="en-IN">
              <a:solidFill>
                <a:prstClr val="black">
                  <a:tint val="75000"/>
                </a:prstClr>
              </a:solidFill>
              <a:latin typeface="Calibri"/>
            </a:endParaRPr>
          </a:p>
        </p:txBody>
      </p:sp>
    </p:spTree>
    <p:extLst>
      <p:ext uri="{BB962C8B-B14F-4D97-AF65-F5344CB8AC3E}">
        <p14:creationId xmlns:p14="http://schemas.microsoft.com/office/powerpoint/2010/main" val="327647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52CEE13F-476A-4F2A-A988-176E97AA5401}" type="datetimeFigureOut">
              <a:rPr lang="en-US" smtClean="0"/>
              <a:pPr/>
              <a:t>01/03/17</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D15C010E-7E47-410F-BB23-46A8D4126C9F}"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52CEE13F-476A-4F2A-A988-176E97AA5401}" type="datetimeFigureOut">
              <a:rPr lang="en-US" smtClean="0"/>
              <a:pPr/>
              <a:t>01/03/17</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15C010E-7E47-410F-BB23-46A8D4126C9F}"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CEE13F-476A-4F2A-A988-176E97AA5401}" type="datetimeFigureOut">
              <a:rPr lang="en-US" smtClean="0"/>
              <a:pPr/>
              <a:t>01/03/17</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D15C010E-7E47-410F-BB23-46A8D4126C9F}"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CEE13F-476A-4F2A-A988-176E97AA5401}" type="datetimeFigureOut">
              <a:rPr lang="en-US" smtClean="0"/>
              <a:pPr/>
              <a:t>01/03/17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15C010E-7E47-410F-BB23-46A8D4126C9F}"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CEE13F-476A-4F2A-A988-176E97AA5401}" type="datetimeFigureOut">
              <a:rPr lang="en-US" smtClean="0"/>
              <a:pPr/>
              <a:t>01/03/17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15C010E-7E47-410F-BB23-46A8D4126C9F}"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CEE13F-476A-4F2A-A988-176E97AA5401}" type="datetimeFigureOut">
              <a:rPr lang="en-US" smtClean="0"/>
              <a:pPr/>
              <a:t>01/03/17</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C010E-7E47-410F-BB23-46A8D4126C9F}"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pPr>
            <a:fld id="{21C1A759-93D9-B24F-949C-CF074B26304D}" type="datetimeFigureOut">
              <a:rPr lang="en-US" smtClean="0">
                <a:latin typeface="Arial" charset="0"/>
                <a:ea typeface="ＭＳ Ｐゴシック" charset="0"/>
                <a:cs typeface="ＭＳ Ｐゴシック" charset="0"/>
              </a:rPr>
              <a:pPr fontAlgn="base">
                <a:spcBef>
                  <a:spcPct val="0"/>
                </a:spcBef>
                <a:spcAft>
                  <a:spcPct val="0"/>
                </a:spcAft>
              </a:pPr>
              <a:t>01/03/17</a:t>
            </a:fld>
            <a:endParaRPr lang="en-US" smtClean="0">
              <a:latin typeface="Arial" charset="0"/>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ea typeface="ＭＳ Ｐゴシック" pitchFamily="34" charset="-128"/>
                <a:cs typeface="+mn-cs"/>
              </a:defRPr>
            </a:lvl1pPr>
          </a:lstStyle>
          <a:p>
            <a:pPr fontAlgn="base">
              <a:spcBef>
                <a:spcPct val="0"/>
              </a:spcBef>
              <a:spcAft>
                <a:spcPct val="0"/>
              </a:spcAft>
              <a:defRPr/>
            </a:pPr>
            <a:endParaRPr lang="en-IN">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F486D755-9D38-5247-93C6-EDB32030E7F6}" type="slidenum">
              <a:rPr lang="en-US" smtClean="0">
                <a:latin typeface="Arial" charset="0"/>
                <a:ea typeface="ＭＳ Ｐゴシック" charset="0"/>
                <a:cs typeface="ＭＳ Ｐゴシック" charset="0"/>
              </a:rPr>
              <a:pPr fontAlgn="base">
                <a:spcBef>
                  <a:spcPct val="0"/>
                </a:spcBef>
                <a:spcAft>
                  <a:spcPct val="0"/>
                </a:spcAft>
              </a:pPr>
              <a:t>‹#›</a:t>
            </a:fld>
            <a:endParaRPr lang="en-US" smtClean="0">
              <a:latin typeface="Arial" charset="0"/>
              <a:ea typeface="ＭＳ Ｐゴシック" charset="0"/>
              <a:cs typeface="ＭＳ Ｐゴシック" charset="0"/>
            </a:endParaRPr>
          </a:p>
        </p:txBody>
      </p:sp>
    </p:spTree>
    <p:extLst>
      <p:ext uri="{BB962C8B-B14F-4D97-AF65-F5344CB8AC3E}">
        <p14:creationId xmlns:p14="http://schemas.microsoft.com/office/powerpoint/2010/main" val="265830015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6868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457200"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457200" fontAlgn="base">
                  <a:spcBef>
                    <a:spcPct val="0"/>
                  </a:spcBef>
                  <a:spcAft>
                    <a:spcPct val="0"/>
                  </a:spcAft>
                </a:pPr>
                <a:endParaRPr lang="en-US" sz="2400" smtClean="0">
                  <a:solidFill>
                    <a:srgbClr val="000000"/>
                  </a:solidFill>
                  <a:latin typeface="Times New Roman" pitchFamily="18" charset="0"/>
                  <a:ea typeface="MS PGothic" pitchFamily="34" charset="-128"/>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US" smtClean="0">
                  <a:solidFill>
                    <a:srgbClr val="000000"/>
                  </a:solidFill>
                  <a:latin typeface="Calibri" pitchFamily="34" charset="0"/>
                  <a:ea typeface="MS PGothic" pitchFamily="34" charset="-128"/>
                </a:endParaRPr>
              </a:p>
            </p:txBody>
          </p:sp>
        </p:grpSp>
      </p:grpSp>
      <p:sp>
        <p:nvSpPr>
          <p:cNvPr id="1027" name="Rectangle 7"/>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8"/>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4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ea typeface="ＭＳ Ｐゴシック" pitchFamily="34" charset="-128"/>
                <a:cs typeface="Arial" charset="0"/>
              </a:defRPr>
            </a:lvl1pPr>
          </a:lstStyle>
          <a:p>
            <a:pPr defTabSz="457200" fontAlgn="base">
              <a:spcBef>
                <a:spcPct val="0"/>
              </a:spcBef>
              <a:spcAft>
                <a:spcPct val="0"/>
              </a:spcAft>
              <a:defRPr/>
            </a:pPr>
            <a:r>
              <a:rPr lang="en-US">
                <a:solidFill>
                  <a:srgbClr val="000000"/>
                </a:solidFill>
              </a:rPr>
              <a:t>26</a:t>
            </a:r>
            <a:r>
              <a:rPr lang="en-US" baseline="30000">
                <a:solidFill>
                  <a:srgbClr val="000000"/>
                </a:solidFill>
              </a:rPr>
              <a:t>th</a:t>
            </a:r>
            <a:r>
              <a:rPr lang="en-US">
                <a:solidFill>
                  <a:srgbClr val="000000"/>
                </a:solidFill>
              </a:rPr>
              <a:t> Sep 08</a:t>
            </a:r>
          </a:p>
        </p:txBody>
      </p:sp>
      <p:sp>
        <p:nvSpPr>
          <p:cNvPr id="6145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ea typeface="ＭＳ Ｐゴシック" pitchFamily="34" charset="-128"/>
                <a:cs typeface="Arial" charset="0"/>
              </a:defRPr>
            </a:lvl1pPr>
          </a:lstStyle>
          <a:p>
            <a:pPr defTabSz="457200" fontAlgn="base">
              <a:spcBef>
                <a:spcPct val="0"/>
              </a:spcBef>
              <a:spcAft>
                <a:spcPct val="0"/>
              </a:spcAft>
              <a:defRPr/>
            </a:pPr>
            <a:r>
              <a:rPr lang="en-US">
                <a:solidFill>
                  <a:srgbClr val="000000"/>
                </a:solidFill>
              </a:rPr>
              <a:t>CSIR Foundation Day</a:t>
            </a:r>
          </a:p>
        </p:txBody>
      </p:sp>
      <p:sp>
        <p:nvSpPr>
          <p:cNvPr id="6145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pitchFamily="34" charset="0"/>
              </a:defRPr>
            </a:lvl1pPr>
          </a:lstStyle>
          <a:p>
            <a:pPr defTabSz="457200" fontAlgn="base">
              <a:spcBef>
                <a:spcPct val="0"/>
              </a:spcBef>
              <a:spcAft>
                <a:spcPct val="0"/>
              </a:spcAft>
            </a:pPr>
            <a:fld id="{1F0686C7-D412-47A1-B83E-949AE6ACF2AE}" type="slidenum">
              <a:rPr lang="en-US" smtClean="0">
                <a:solidFill>
                  <a:srgbClr val="000000"/>
                </a:solidFill>
                <a:ea typeface="MS PGothic" pitchFamily="34" charset="-128"/>
              </a:rPr>
              <a:pPr defTabSz="457200" fontAlgn="base">
                <a:spcBef>
                  <a:spcPct val="0"/>
                </a:spcBef>
                <a:spcAft>
                  <a:spcPct val="0"/>
                </a:spcAft>
              </a:pPr>
              <a:t>‹#›</a:t>
            </a:fld>
            <a:r>
              <a:rPr lang="en-US" smtClean="0">
                <a:solidFill>
                  <a:srgbClr val="000000"/>
                </a:solidFill>
                <a:ea typeface="MS PGothic" pitchFamily="34" charset="-128"/>
              </a:rPr>
              <a:t>1</a:t>
            </a:r>
          </a:p>
        </p:txBody>
      </p:sp>
      <p:sp>
        <p:nvSpPr>
          <p:cNvPr id="1032" name="Line 12"/>
          <p:cNvSpPr>
            <a:spLocks noChangeShapeType="1"/>
          </p:cNvSpPr>
          <p:nvPr/>
        </p:nvSpPr>
        <p:spPr bwMode="auto">
          <a:xfrm>
            <a:off x="0" y="4876800"/>
            <a:ext cx="609600"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en-US" smtClean="0">
              <a:solidFill>
                <a:srgbClr val="000000"/>
              </a:solidFill>
              <a:latin typeface="Calibri" pitchFamily="34" charset="0"/>
              <a:ea typeface="MS PGothic" pitchFamily="34" charset="-128"/>
            </a:endParaRPr>
          </a:p>
        </p:txBody>
      </p:sp>
    </p:spTree>
    <p:extLst>
      <p:ext uri="{BB962C8B-B14F-4D97-AF65-F5344CB8AC3E}">
        <p14:creationId xmlns:p14="http://schemas.microsoft.com/office/powerpoint/2010/main" val="258686303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iming>
    <p:tnLst>
      <p:par>
        <p:cTn xmlns:p14="http://schemas.microsoft.com/office/powerpoint/2010/main" id="1" dur="indefinite" restart="never" nodeType="tmRoot"/>
      </p:par>
    </p:tnLst>
  </p:timing>
  <p:hf sldNum="0" hdr="0"/>
  <p:txStyles>
    <p:titleStyle>
      <a:lvl1pPr algn="l" rtl="0" eaLnBrk="0" fontAlgn="base" hangingPunct="0">
        <a:spcBef>
          <a:spcPct val="0"/>
        </a:spcBef>
        <a:spcAft>
          <a:spcPct val="0"/>
        </a:spcAft>
        <a:defRPr sz="4200">
          <a:solidFill>
            <a:schemeClr val="tx2"/>
          </a:solidFill>
          <a:latin typeface="+mj-lt"/>
          <a:ea typeface="MS PGothic" pitchFamily="34" charset="-128"/>
          <a:cs typeface="+mj-cs"/>
        </a:defRPr>
      </a:lvl1pPr>
      <a:lvl2pPr algn="l" rtl="0" eaLnBrk="0" fontAlgn="base" hangingPunct="0">
        <a:spcBef>
          <a:spcPct val="0"/>
        </a:spcBef>
        <a:spcAft>
          <a:spcPct val="0"/>
        </a:spcAft>
        <a:defRPr sz="4200">
          <a:solidFill>
            <a:schemeClr val="tx2"/>
          </a:solidFill>
          <a:latin typeface="Tw Cen MT" pitchFamily="34" charset="0"/>
          <a:ea typeface="MS PGothic" pitchFamily="34" charset="-128"/>
          <a:cs typeface="Arial" charset="0"/>
        </a:defRPr>
      </a:lvl2pPr>
      <a:lvl3pPr algn="l" rtl="0" eaLnBrk="0" fontAlgn="base" hangingPunct="0">
        <a:spcBef>
          <a:spcPct val="0"/>
        </a:spcBef>
        <a:spcAft>
          <a:spcPct val="0"/>
        </a:spcAft>
        <a:defRPr sz="4200">
          <a:solidFill>
            <a:schemeClr val="tx2"/>
          </a:solidFill>
          <a:latin typeface="Tw Cen MT" pitchFamily="34" charset="0"/>
          <a:ea typeface="MS PGothic" pitchFamily="34" charset="-128"/>
          <a:cs typeface="Arial" charset="0"/>
        </a:defRPr>
      </a:lvl3pPr>
      <a:lvl4pPr algn="l" rtl="0" eaLnBrk="0" fontAlgn="base" hangingPunct="0">
        <a:spcBef>
          <a:spcPct val="0"/>
        </a:spcBef>
        <a:spcAft>
          <a:spcPct val="0"/>
        </a:spcAft>
        <a:defRPr sz="4200">
          <a:solidFill>
            <a:schemeClr val="tx2"/>
          </a:solidFill>
          <a:latin typeface="Tw Cen MT" pitchFamily="34" charset="0"/>
          <a:ea typeface="MS PGothic" pitchFamily="34" charset="-128"/>
          <a:cs typeface="Arial" charset="0"/>
        </a:defRPr>
      </a:lvl4pPr>
      <a:lvl5pPr algn="l" rtl="0" eaLnBrk="0" fontAlgn="base" hangingPunct="0">
        <a:spcBef>
          <a:spcPct val="0"/>
        </a:spcBef>
        <a:spcAft>
          <a:spcPct val="0"/>
        </a:spcAft>
        <a:defRPr sz="4200">
          <a:solidFill>
            <a:schemeClr val="tx2"/>
          </a:solidFill>
          <a:latin typeface="Tw Cen MT" pitchFamily="34" charset="0"/>
          <a:ea typeface="MS PGothic" pitchFamily="34" charset="-128"/>
          <a:cs typeface="Arial" charset="0"/>
        </a:defRPr>
      </a:lvl5pPr>
      <a:lvl6pPr marL="457200" algn="l" rtl="0" fontAlgn="base">
        <a:spcBef>
          <a:spcPct val="0"/>
        </a:spcBef>
        <a:spcAft>
          <a:spcPct val="0"/>
        </a:spcAft>
        <a:defRPr sz="4200">
          <a:solidFill>
            <a:schemeClr val="tx2"/>
          </a:solidFill>
          <a:latin typeface="Tw Cen MT" pitchFamily="34" charset="0"/>
          <a:cs typeface="Arial" charset="0"/>
        </a:defRPr>
      </a:lvl6pPr>
      <a:lvl7pPr marL="914400" algn="l" rtl="0" fontAlgn="base">
        <a:spcBef>
          <a:spcPct val="0"/>
        </a:spcBef>
        <a:spcAft>
          <a:spcPct val="0"/>
        </a:spcAft>
        <a:defRPr sz="4200">
          <a:solidFill>
            <a:schemeClr val="tx2"/>
          </a:solidFill>
          <a:latin typeface="Tw Cen MT" pitchFamily="34" charset="0"/>
          <a:cs typeface="Arial" charset="0"/>
        </a:defRPr>
      </a:lvl7pPr>
      <a:lvl8pPr marL="1371600" algn="l" rtl="0" fontAlgn="base">
        <a:spcBef>
          <a:spcPct val="0"/>
        </a:spcBef>
        <a:spcAft>
          <a:spcPct val="0"/>
        </a:spcAft>
        <a:defRPr sz="4200">
          <a:solidFill>
            <a:schemeClr val="tx2"/>
          </a:solidFill>
          <a:latin typeface="Tw Cen MT" pitchFamily="34" charset="0"/>
          <a:cs typeface="Arial" charset="0"/>
        </a:defRPr>
      </a:lvl8pPr>
      <a:lvl9pPr marL="1828800" algn="l" rtl="0" fontAlgn="base">
        <a:spcBef>
          <a:spcPct val="0"/>
        </a:spcBef>
        <a:spcAft>
          <a:spcPct val="0"/>
        </a:spcAft>
        <a:defRPr sz="4200">
          <a:solidFill>
            <a:schemeClr val="tx2"/>
          </a:solidFill>
          <a:latin typeface="Tw Cen MT" pitchFamily="34" charset="0"/>
          <a:cs typeface="Arial"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Tw Cen MT Condensed" pitchFamily="34" charset="0"/>
          <a:ea typeface="Arial" charset="0"/>
          <a:cs typeface="+mn-cs"/>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Arial" charset="0"/>
          <a:ea typeface="Arial" charset="0"/>
          <a:cs typeface="+mn-cs"/>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ea typeface="Arial" charset="0"/>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ea typeface="Arial" charset="0"/>
          <a:cs typeface="+mn-cs"/>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Arial" charset="0"/>
          <a:cs typeface="+mn-cs"/>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Arial" charset="0"/>
          <a:cs typeface="+mn-cs"/>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Arial" charset="0"/>
          <a:cs typeface="+mn-cs"/>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CEE13F-476A-4F2A-A988-176E97AA5401}" type="datetimeFigureOut">
              <a:rPr lang="en-US" smtClean="0">
                <a:solidFill>
                  <a:prstClr val="black">
                    <a:tint val="75000"/>
                  </a:prstClr>
                </a:solidFill>
                <a:latin typeface="Calibri"/>
              </a:rPr>
              <a:pPr/>
              <a:t>01/03/17</a:t>
            </a:fld>
            <a:endParaRPr lang="en-IN">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C010E-7E47-410F-BB23-46A8D4126C9F}" type="slidenum">
              <a:rPr lang="en-IN" smtClean="0">
                <a:solidFill>
                  <a:prstClr val="black">
                    <a:tint val="75000"/>
                  </a:prstClr>
                </a:solidFill>
                <a:latin typeface="Calibri"/>
              </a:rPr>
              <a:pPr/>
              <a:t>‹#›</a:t>
            </a:fld>
            <a:endParaRPr lang="en-IN">
              <a:solidFill>
                <a:prstClr val="black">
                  <a:tint val="75000"/>
                </a:prstClr>
              </a:solidFill>
              <a:latin typeface="Calibri"/>
            </a:endParaRPr>
          </a:p>
        </p:txBody>
      </p:sp>
    </p:spTree>
    <p:extLst>
      <p:ext uri="{BB962C8B-B14F-4D97-AF65-F5344CB8AC3E}">
        <p14:creationId xmlns:p14="http://schemas.microsoft.com/office/powerpoint/2010/main" val="376864386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1" Type="http://schemas.openxmlformats.org/officeDocument/2006/relationships/image" Target="../media/image19.jpeg"/><Relationship Id="rId12" Type="http://schemas.openxmlformats.org/officeDocument/2006/relationships/hyperlink" Target="http://images.google.com/imgres?imgurl=http://www.hinduonnet.com/thehindu/seta/2002/08/15/images/2002081500130301.jpg&amp;imgrefurl=http://www.hinduonnet.com/thehindu/seta/2002/08/15/stories/2002081500130300.htm&amp;h=350&amp;w=226&amp;sz=12&amp;hl=en&amp;start=1&amp;tbnid=wakE-v_k3KXlEM:&amp;tbnh=120&amp;tbnw=77&amp;prev=/images?q=Birbal+Sahni&amp;svnum=10&amp;hl=en&amp;lr=&amp;rls=com.microsoft:en-in:IE-SearchBox&amp;rlz=1I7HPND" TargetMode="External"/><Relationship Id="rId13" Type="http://schemas.openxmlformats.org/officeDocument/2006/relationships/image" Target="../media/image20.jpeg"/><Relationship Id="rId14" Type="http://schemas.openxmlformats.org/officeDocument/2006/relationships/hyperlink" Target="http://images.google.com/imgres?imgurl=http://www.photonics.cusat.edu/images/PCRay.jpg&amp;imgrefurl=http://www.photonics.cusat.edu/Indian_scientists2.html&amp;h=201&amp;w=140&amp;sz=17&amp;hl=en&amp;start=1&amp;tbnid=bP_fkvyT92i7lM:&amp;tbnh=104&amp;tbnw=72&amp;prev=/images?q=PC+Ray&amp;svnum=10&amp;hl=en&amp;lr=&amp;rls=com.microsoft:en-in:IE-SearchBox&amp;rlz=1I7HPND" TargetMode="External"/><Relationship Id="rId15" Type="http://schemas.openxmlformats.org/officeDocument/2006/relationships/image" Target="../media/image21.jpeg"/><Relationship Id="rId16" Type="http://schemas.openxmlformats.org/officeDocument/2006/relationships/hyperlink" Target="http://images.google.com/imgres?imgurl=http://www.4to40.com/images/legends/mnsaha/mn_saha.gif&amp;imgrefurl=http://www.4to40.com/legends/index.asp?article=legends_mnsaha&amp;h=250&amp;w=171&amp;sz=8&amp;hl=en&amp;start=1&amp;tbnid=hgE5QVWxm9JyIM:&amp;tbnh=111&amp;tbnw=76&amp;prev=/images?q=MN+Saha&amp;svnum=10&amp;hl=en&amp;lr=&amp;rls=com.microsoft:en-in:IE-SearchBox&amp;rlz=1I7HPND" TargetMode="External"/><Relationship Id="rId17" Type="http://schemas.openxmlformats.org/officeDocument/2006/relationships/image" Target="../media/image22.jpeg"/><Relationship Id="rId18" Type="http://schemas.openxmlformats.org/officeDocument/2006/relationships/hyperlink" Target="http://images.google.com/imgres?imgurl=http://studo.umkc.edu/isa/indian%20flag.jpg&amp;imgrefurl=http://studo.umkc.edu/isa/Post_index.html&amp;h=400&amp;w=500&amp;sz=20&amp;hl=en&amp;start=2&amp;tbnid=2eOzMCb6DNpD8M:&amp;tbnh=104&amp;tbnw=130&amp;prev=/images?q=Indian+Flag&amp;svnum=10&amp;hl=en&amp;lr=&amp;rls=com.microsoft:en-in:IE-SearchBox&amp;rlz=1I7HPND" TargetMode="External"/><Relationship Id="rId19"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hyperlink" Target="http://images.google.com/imgres?imgurl=http://www.kamat.com/database/content/pen_ink_portraits/c_v_raman.jpg&amp;imgrefurl=http://www.kamat.com/database/content/pen_ink_portraits/c_v_raman.htm&amp;h=514&amp;w=350&amp;sz=50&amp;hl=en&amp;start=4&amp;tbnid=kWpmHRoyQwqtTM:&amp;tbnh=131&amp;tbnw=89&amp;prev=/images?q=CV+Raman&amp;svnum=10&amp;hl=en&amp;lr=&amp;rls=com.microsoft:en-in:IE-SearchBox&amp;rlz=1I7HPND&amp;sa=N" TargetMode="External"/><Relationship Id="rId3" Type="http://schemas.openxmlformats.org/officeDocument/2006/relationships/image" Target="../media/image15.jpeg"/><Relationship Id="rId4" Type="http://schemas.openxmlformats.org/officeDocument/2006/relationships/hyperlink" Target="http://images.google.com/imgres?imgurl=http://upload.wikimedia.org/wikipedia/commons/thumb/5/5c/Ramanujan.jpg/200px-Ramanujan.jpg&amp;imgrefurl=http://sq.wikipedia.org/wiki/Srinivasa_Ramanujan&amp;h=240&amp;w=200&amp;sz=9&amp;hl=en&amp;start=1&amp;tbnid=ns7ohMgivjsDUM:&amp;tbnh=110&amp;tbnw=92&amp;prev=/images?q=SA+Ramanujan&amp;svnum=10&amp;hl=en&amp;lr=&amp;rls=com.microsoft:en-in:IE-SearchBox&amp;rlz=1I7HPND&amp;sa=X" TargetMode="External"/><Relationship Id="rId5" Type="http://schemas.openxmlformats.org/officeDocument/2006/relationships/image" Target="../media/image16.jpeg"/><Relationship Id="rId6" Type="http://schemas.openxmlformats.org/officeDocument/2006/relationships/hyperlink" Target="http://images.google.com/imgres?imgurl=http://www.tribuneindia.com/2003/20030126/spectrum/gallery/images/s%20n%20bose.jpg&amp;imgrefurl=http://www.tribuneindia.com/2003/20030126/spectrum/gallery/pages/s%20n%20bose.htm&amp;h=383&amp;w=300&amp;sz=28&amp;hl=en&amp;start=1&amp;tbnid=mvWjomF51WaOSM:&amp;tbnh=123&amp;tbnw=96&amp;prev=/images?q=SN+Bose&amp;svnum=10&amp;hl=en&amp;lr=&amp;rls=com.microsoft:en-in:IE-SearchBox&amp;rlz=1I7HPND" TargetMode="External"/><Relationship Id="rId7" Type="http://schemas.openxmlformats.org/officeDocument/2006/relationships/image" Target="../media/image17.jpeg"/><Relationship Id="rId8" Type="http://schemas.openxmlformats.org/officeDocument/2006/relationships/hyperlink" Target="http://images.google.com/imgres?imgurl=http://www.tribuneindia.com/2003/20030126/spectrum/gallery/images/m%20visvesvaraya.jpg&amp;imgrefurl=http://www.tribuneindia.com/2003/20030126/spectrum/gallery/pages/m%20visvesvaraya.htm&amp;h=415&amp;w=300&amp;sz=36&amp;hl=en&amp;start=1&amp;tbnid=MZBDVeF01VFF4M:&amp;tbnh=125&amp;tbnw=90&amp;prev=/images?q=M+Visvesvaraya&amp;svnum=10&amp;hl=en&amp;lr=&amp;rls=com.microsoft:en-in:IE-SearchBox&amp;rlz=1I7HPND&amp;sa=G" TargetMode="External"/><Relationship Id="rId9" Type="http://schemas.openxmlformats.org/officeDocument/2006/relationships/image" Target="../media/image18.jpeg"/><Relationship Id="rId10" Type="http://schemas.openxmlformats.org/officeDocument/2006/relationships/hyperlink" Target="http://images.google.com/imgres?imgurl=http://www.indiavisitinformation.com/indian-personality/images/jcboss.jpg&amp;imgrefurl=http://www.indiavisitinformation.com/indian-personality/Jagdish-Chandra-Bose.shtml&amp;h=195&amp;w=143&amp;sz=8&amp;hl=en&amp;start=1&amp;tbnid=urUAtc8QtMvC2M:&amp;tbnh=104&amp;tbnw=76&amp;prev=/images?q=JC+Bose&amp;svnum=10&amp;hl=en&amp;lr=&amp;rls=com.microsoft:en-in:IE-SearchBox&amp;rlz=1I7HPN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images.google.com/imgres?imgurl=http://www.landenweb.net/images%5Cimgindia%5Cnehru.jpg&amp;imgrefurl=http://www.landenweb.net/india/geschiedenis/&amp;h=333&amp;w=250&amp;sz=9&amp;hl=en&amp;start=61&amp;tbnid=ObxtF7Qg1TU2vM:&amp;tbnh=119&amp;tbnw=89&amp;prev=/images?q=Nehru&amp;start=60&amp;ndsp=20&amp;svnum=10&amp;hl=en&amp;lr=&amp;rls=com.microsoft:en-in:IE-SearchBox&amp;rlz=1I7HPND&amp;sa=N" TargetMode="External"/><Relationship Id="rId3"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hemistryworld.or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hyperlink" Target="http://images.google.com/imgres?imgurl=http://www.hinduonnet.com/thehindu/seta/2003/04/03/images/2003040300100301.jpg&amp;imgrefurl=http://www.hinduonnet.com/thehindu/seta/2003/04/03/stories/2003040300100300.htm&amp;h=521&amp;w=351&amp;sz=14&amp;hl=en&amp;start=1&amp;tbnid=fIr4RfhQOApHlM:&amp;tbnh=131&amp;tbnw=88&amp;prev=/images?q=Vikram+Sarabhai&amp;svnum=10&amp;hl=en&amp;lr=&amp;rls=com.microsoft:en-in:IE-SearchBox&amp;rlz=1I7HPND" TargetMode="External"/><Relationship Id="rId5" Type="http://schemas.openxmlformats.org/officeDocument/2006/relationships/image" Target="../media/image28.jpe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hyperlink" Target="http://images.google.com/imgres?imgurl=http://www.dae.gov.in/ni/nidec01/bhabha.gif&amp;imgrefurl=http://www.dae.gov.in/ni/nidec01/nidec01.htm&amp;h=241&amp;w=197&amp;sz=27&amp;hl=en&amp;start=3&amp;tbnid=b7obU1dudI5UCM:&amp;tbnh=110&amp;tbnw=90&amp;prev=/images?q=Homi+Bhabha&amp;svnum=10&amp;hl=en&amp;lr=&amp;rls=com.microsoft:en-in:IE-SearchBox&amp;rlz=1I7HPND&amp;sa=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hyperlink" Target="http://images.google.com/imgres?imgurl=http://www.blonnet.com/2006/03/21/images/2006032103540101.jpg&amp;imgrefurl=http://www.blonnet.com/2006/03/21/stories/2006032103540100.htm&amp;h=155&amp;w=150&amp;sz=6&amp;hl=en&amp;start=1&amp;tbnid=iTBzeMG_j_q3DM:&amp;tbnh=97&amp;tbnw=94&amp;prev=/images?q=Varghese+Kurien&amp;svnum=10&amp;hl=en&amp;lr=&amp;rls=com.microsoft:en-in:IE-SearchBox&amp;rlz=1I7HPND&amp;sa=X" TargetMode="External"/><Relationship Id="rId5" Type="http://schemas.openxmlformats.org/officeDocument/2006/relationships/image" Target="../media/image32.jpeg"/><Relationship Id="rId6" Type="http://schemas.openxmlformats.org/officeDocument/2006/relationships/hyperlink" Target="http://images.google.com/imgres?imgurl=http://www.hinduonnet.com/thehindu/fr/2002/11/15/images/2002111501270401.jpg&amp;imgrefurl=http://www.hinduonnet.com/thehindu/fr/2002/11/15/stories/2002111501270400.htm&amp;h=350&amp;w=339&amp;sz=22&amp;hl=en&amp;start=11&amp;tbnid=FIZSL2Pt2mf8IM:&amp;tbnh=120&amp;tbnw=116&amp;prev=/images?q=C+Subramaniam+&amp;svnum=10&amp;hl=en&amp;lr=&amp;rls=com.microsoft:en-in:IE-SearchBox&amp;rlz=1I7HPND" TargetMode="External"/><Relationship Id="rId7"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hyperlink" Target="http://images.google.com/imgres?imgurl=http://www.tribuneindia.com/2004/specials/mss.jpg&amp;imgrefurl=http://www.tribuneindia.com/2004/specials/main5.htm&amp;h=201&amp;w=150&amp;sz=13&amp;hl=en&amp;start=1&amp;tbnid=eLQKy5tvH7r1qM:&amp;tbnh=104&amp;tbnw=78&amp;prev=/images?q=MS+Swaminathan&amp;svnum=10&amp;hl=en&amp;lr=&amp;rls=com.microsoft:en-in:IE-SearchBox&amp;rlz=1I7HPND"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34.emf"/><Relationship Id="rId1" Type="http://schemas.openxmlformats.org/officeDocument/2006/relationships/vmlDrawing" Target="../drawings/vmlDrawing3.vml"/><Relationship Id="rId2"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1" Type="http://schemas.openxmlformats.org/officeDocument/2006/relationships/hyperlink" Target="http://images.google.co.in/imgres?imgurl=http://www.vedicsciences.net/design/bacteria5.jpg&amp;imgrefurl=http://www.vedicsciences.net/articles/dawkins-evolution-challenge.html&amp;h=400&amp;w=400&amp;sz=44&amp;hl=en&amp;start=4&amp;um=1&amp;usg=__dPk6FQWIf7rGvFjhjJ-gx9smGVA=&amp;tbnid=KSKqyaolCmEirM:&amp;tbnh=124&amp;tbnw=124&amp;prev=/images?q=Bacteria&amp;um=1&amp;hl=en&amp;sa=G" TargetMode="External"/><Relationship Id="rId12" Type="http://schemas.openxmlformats.org/officeDocument/2006/relationships/image" Target="../media/image40.jpeg"/><Relationship Id="rId13" Type="http://schemas.openxmlformats.org/officeDocument/2006/relationships/hyperlink" Target="http://images.google.co.in/imgres?imgurl=http://paulbuckley14059.files.wordpress.com/2008/03/bulb.jpg&amp;imgrefurl=http://paulbuckley14059.wordpress.com/2008/03/03/energy/light-bulb/&amp;h=549&amp;w=827&amp;sz=59&amp;hl=en&amp;start=3&amp;um=1&amp;usg=__Y5OhzwTA2gwY-AGfmWYNgslBRgc=&amp;tbnid=V0fPVD_5NKOSSM:&amp;tbnh=96&amp;tbnw=144&amp;prev=/images?q=Bulb&amp;um=1&amp;hl=en" TargetMode="External"/><Relationship Id="rId14" Type="http://schemas.openxmlformats.org/officeDocument/2006/relationships/image" Target="../media/image41.jpeg"/><Relationship Id="rId15" Type="http://schemas.openxmlformats.org/officeDocument/2006/relationships/hyperlink" Target="http://www.amazon.com/gp/product/images/0815781776/ref=dp_image_0/103-5675243-2939011?ie=UTF8&amp;n=283155&amp;s=books" TargetMode="External"/><Relationship Id="rId16"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hyperlink" Target="http://images.google.co.in/imgres?imgurl=http://www.immunisation.nhs.uk/i/pasteur.jpg&amp;imgrefurl=http://www.immunisation.nhs.uk/About_Immunisation/History/Pasteurs_revolution&amp;h=554&amp;w=400&amp;sz=20&amp;hl=en&amp;start=3&amp;um=1&amp;usg=__rhfuBFpj3BYF2rsXF3LczRdvMzo=&amp;tbnid=r4lBSGBFVk7ZyM:&amp;tbnh=133&amp;tbnw=96&amp;prev=/images?q=Pasteur's&amp;um=1&amp;hl=en" TargetMode="External"/><Relationship Id="rId3" Type="http://schemas.openxmlformats.org/officeDocument/2006/relationships/image" Target="../media/image35.jpeg"/><Relationship Id="rId4" Type="http://schemas.openxmlformats.org/officeDocument/2006/relationships/hyperlink" Target="http://images.google.co.in/imgres?imgurl=http://www.nisd.net/secww/science/Science-FinalProjects/Trevino-Yzaguirre/AtomicTheory2/bohr.jpg&amp;imgrefurl=http://www.nisd.net/secww/science/Science-FinalProjects/Trevino-Yzaguirre/AtomicTheory2/index.html&amp;h=800&amp;w=562&amp;sz=84&amp;hl=en&amp;start=1&amp;um=1&amp;usg=__iC39S5CntLCo3v9ol9Chl9Efixs=&amp;tbnid=thaJz4soPoWLdM:&amp;tbnh=143&amp;tbnw=100&amp;prev=/images?q=Bohr&amp;um=1&amp;hl=en&amp;sa=G" TargetMode="External"/><Relationship Id="rId5" Type="http://schemas.openxmlformats.org/officeDocument/2006/relationships/image" Target="../media/image36.jpeg"/><Relationship Id="rId6" Type="http://schemas.openxmlformats.org/officeDocument/2006/relationships/hyperlink" Target="http://images.google.co.in/imgres?imgurl=http://www.wpi.edu/Academics/Depts/HUA/TT/TTHandbook/lighting/images/edison.jpg&amp;imgrefurl=http://www.wpi.edu/Academics/Depts/HUA/TT/TTHandbook/lighting/ThomasAlvaEdison.html&amp;h=416&amp;w=400&amp;sz=33&amp;hl=en&amp;start=9&amp;um=1&amp;usg=__gMci_N-fqCUKBbSt-h64OxeSjNQ=&amp;tbnid=W0_1Df1xp_D1wM:&amp;tbnh=125&amp;tbnw=120&amp;prev=/images?q=Edison&amp;um=1&amp;hl=en&amp;sa=G" TargetMode="External"/><Relationship Id="rId7" Type="http://schemas.openxmlformats.org/officeDocument/2006/relationships/image" Target="../media/image37.jpeg"/><Relationship Id="rId8" Type="http://schemas.openxmlformats.org/officeDocument/2006/relationships/hyperlink" Target="http://images.google.co.in/imgres?imgurl=http://www.lausd.k12.ca.us/Figueroa_EL/images/Mystery%20to%20Medicine/microbes.jpg&amp;imgrefurl=http://www.lausd.k12.ca.us/Figueroa_EL/mysterytomedicine2.htm&amp;h=519&amp;w=723&amp;sz=159&amp;hl=en&amp;start=19&amp;um=1&amp;usg=__qO7gaGYz7o4q3KCtNmNHsz9-3RE=&amp;tbnid=zgQpmeBkEfEXCM:&amp;tbnh=100&amp;tbnw=140&amp;prev=/images?q=Pasteur+bacteria&amp;um=1&amp;hl=en" TargetMode="External"/><Relationship Id="rId9" Type="http://schemas.openxmlformats.org/officeDocument/2006/relationships/image" Target="../media/image38.jpeg"/><Relationship Id="rId10"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 Id="rId3"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1" Type="http://schemas.openxmlformats.org/officeDocument/2006/relationships/slideLayout" Target="../slideLayouts/slideLayout1.xml"/><Relationship Id="rId2" Type="http://schemas.openxmlformats.org/officeDocument/2006/relationships/image" Target="../media/image4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hebreakthrough.org/index.php/voices/roger-pielke-jr/tall-tales-of-economic-growth/"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54.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google.co.in/url?sa=i&amp;source=images&amp;cd=&amp;cad=rja&amp;docid=JqzFaF4L6fNVPM&amp;tbnid=krbJt5pA_oI-wM:&amp;ved=0CAgQjRwwAA&amp;url=http://www.nobelprize.org/nobel_prizes/medicine/laureates/1962/watson-bio.html&amp;ei=20s0UaG-LYfzrQf8hoH4DA&amp;psig=AFQjCNHd_FB6GNeoSPVdNkNzxsklHTFatQ&amp;ust=1362468187903756" TargetMode="External"/><Relationship Id="rId5" Type="http://schemas.openxmlformats.org/officeDocument/2006/relationships/image" Target="../media/image5.jpeg"/><Relationship Id="rId6" Type="http://schemas.openxmlformats.org/officeDocument/2006/relationships/hyperlink" Target="http://www.google.co.in/url?sa=i&amp;rct=j&amp;q=structure+of+dna&amp;source=images&amp;cd=&amp;cad=rja&amp;docid=46GzxzfiQ8YlQM&amp;tbnid=ECUY1YOoQzXJbM:&amp;ved=0CAUQjRw&amp;url=http://www.nature.com/scitable/topicpage/discovery-of-dna-structure-and-function-watson-397&amp;ei=ik00UcvUO8rjkQXImIEQ&amp;bvm=bv.43148975,d.bmk&amp;psig=AFQjCNFmYbV4MPXLaBgeexf-avAXSTKIcQ&amp;ust=1362468582623259" TargetMode="External"/><Relationship Id="rId7" Type="http://schemas.openxmlformats.org/officeDocument/2006/relationships/image" Target="../media/image6.jpeg"/><Relationship Id="rId8" Type="http://schemas.openxmlformats.org/officeDocument/2006/relationships/image" Target="../media/image7.jpeg"/><Relationship Id="rId1" Type="http://schemas.openxmlformats.org/officeDocument/2006/relationships/slideLayout" Target="../slideLayouts/slideLayout43.xml"/><Relationship Id="rId2" Type="http://schemas.openxmlformats.org/officeDocument/2006/relationships/hyperlink" Target="http://www.google.co.in/url?sa=i&amp;source=images&amp;cd=&amp;cad=rja&amp;docid=f9DPtQkRMc6JuM&amp;tbnid=xFsCzrCbtdjC1M:&amp;ved=0CAgQjRwwAA&amp;url=http://en.wikipedia.org/wiki/Francis_Crick&amp;ei=qEs0UcufG47LrQenhYHADQ&amp;psig=AFQjCNE8OgUS-1yvQkVX7IAdCXbWq8C2GQ&amp;ust=136246813660567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1547664" y="836712"/>
            <a:ext cx="7488832" cy="2516088"/>
          </a:xfrm>
        </p:spPr>
        <p:txBody>
          <a:bodyPr/>
          <a:lstStyle/>
          <a:p>
            <a:pPr algn="ctr"/>
            <a:r>
              <a:rPr lang="en-US" sz="1800" b="1" i="1" dirty="0" smtClean="0">
                <a:solidFill>
                  <a:srgbClr val="0099CC"/>
                </a:solidFill>
                <a:latin typeface="Arial" pitchFamily="34" charset="0"/>
              </a:rPr>
              <a:t/>
            </a:r>
            <a:br>
              <a:rPr lang="en-US" sz="1800" b="1" i="1" dirty="0" smtClean="0">
                <a:solidFill>
                  <a:srgbClr val="0099CC"/>
                </a:solidFill>
                <a:latin typeface="Arial" pitchFamily="34" charset="0"/>
              </a:rPr>
            </a:br>
            <a:r>
              <a:rPr lang="en-US" sz="2400" b="1" i="1" dirty="0">
                <a:solidFill>
                  <a:srgbClr val="FF0000"/>
                </a:solidFill>
                <a:latin typeface="Arial" pitchFamily="34" charset="0"/>
                <a:cs typeface="Arial" pitchFamily="34" charset="0"/>
              </a:rPr>
              <a:t>THE </a:t>
            </a:r>
            <a:r>
              <a:rPr lang="en-US" sz="2400" b="1" i="1" dirty="0" smtClean="0">
                <a:solidFill>
                  <a:srgbClr val="FF0000"/>
                </a:solidFill>
                <a:latin typeface="Arial" pitchFamily="34" charset="0"/>
                <a:cs typeface="Arial" pitchFamily="34" charset="0"/>
              </a:rPr>
              <a:t>EVOLUTION  </a:t>
            </a:r>
            <a:r>
              <a:rPr lang="en-US" sz="2400" b="1" i="1" dirty="0">
                <a:solidFill>
                  <a:srgbClr val="FF0000"/>
                </a:solidFill>
                <a:latin typeface="Arial" pitchFamily="34" charset="0"/>
                <a:cs typeface="Arial" pitchFamily="34" charset="0"/>
              </a:rPr>
              <a:t>OF INDIA’S </a:t>
            </a:r>
            <a:r>
              <a:rPr lang="en-US" sz="2400" b="1" i="1" dirty="0" smtClean="0">
                <a:solidFill>
                  <a:srgbClr val="FF0000"/>
                </a:solidFill>
                <a:latin typeface="Arial" pitchFamily="34" charset="0"/>
                <a:cs typeface="Arial" pitchFamily="34" charset="0"/>
              </a:rPr>
              <a:t>SCIENCE,TECHNOLOGY </a:t>
            </a:r>
            <a:r>
              <a:rPr lang="en-US" sz="2400" b="1" i="1" dirty="0">
                <a:solidFill>
                  <a:srgbClr val="FF0000"/>
                </a:solidFill>
                <a:latin typeface="Arial" pitchFamily="34" charset="0"/>
                <a:cs typeface="Arial" pitchFamily="34" charset="0"/>
              </a:rPr>
              <a:t>AND PUBLIC POLICY: </a:t>
            </a:r>
            <a:r>
              <a:rPr lang="en-US" sz="2400" b="1" i="1" dirty="0" smtClean="0">
                <a:solidFill>
                  <a:srgbClr val="FF0000"/>
                </a:solidFill>
                <a:latin typeface="Arial" pitchFamily="34" charset="0"/>
                <a:cs typeface="Arial" pitchFamily="34" charset="0"/>
              </a:rPr>
              <a:t/>
            </a:r>
            <a:br>
              <a:rPr lang="en-US" sz="2400" b="1" i="1" dirty="0" smtClean="0">
                <a:solidFill>
                  <a:srgbClr val="FF0000"/>
                </a:solidFill>
                <a:latin typeface="Arial" pitchFamily="34" charset="0"/>
                <a:cs typeface="Arial" pitchFamily="34" charset="0"/>
              </a:rPr>
            </a:br>
            <a:r>
              <a:rPr lang="en-US" sz="2400" b="1" i="1" dirty="0" smtClean="0">
                <a:solidFill>
                  <a:srgbClr val="FF0000"/>
                </a:solidFill>
                <a:latin typeface="Arial" pitchFamily="34" charset="0"/>
              </a:rPr>
              <a:t/>
            </a:r>
            <a:br>
              <a:rPr lang="en-US" sz="2400" b="1" i="1" dirty="0" smtClean="0">
                <a:solidFill>
                  <a:srgbClr val="FF0000"/>
                </a:solidFill>
                <a:latin typeface="Arial" pitchFamily="34" charset="0"/>
              </a:rPr>
            </a:br>
            <a:r>
              <a:rPr lang="en-US" sz="2000" b="1" i="1" dirty="0" err="1" smtClean="0">
                <a:solidFill>
                  <a:srgbClr val="0066FF"/>
                </a:solidFill>
                <a:latin typeface="Arial" pitchFamily="34" charset="0"/>
              </a:rPr>
              <a:t>Lupin</a:t>
            </a:r>
            <a:r>
              <a:rPr lang="en-US" sz="2000" b="1" i="1" dirty="0" smtClean="0">
                <a:solidFill>
                  <a:srgbClr val="0066FF"/>
                </a:solidFill>
                <a:latin typeface="Arial" pitchFamily="34" charset="0"/>
              </a:rPr>
              <a:t> Science Park</a:t>
            </a:r>
            <a:br>
              <a:rPr lang="en-US" sz="2000" b="1" i="1" dirty="0" smtClean="0">
                <a:solidFill>
                  <a:srgbClr val="0066FF"/>
                </a:solidFill>
                <a:latin typeface="Arial" pitchFamily="34" charset="0"/>
              </a:rPr>
            </a:br>
            <a:r>
              <a:rPr lang="en-US" sz="2000" b="1" i="1" dirty="0" smtClean="0">
                <a:solidFill>
                  <a:srgbClr val="0066FF"/>
                </a:solidFill>
                <a:latin typeface="Arial" pitchFamily="34" charset="0"/>
              </a:rPr>
              <a:t>Science Day</a:t>
            </a:r>
            <a:br>
              <a:rPr lang="en-US" sz="2000" b="1" i="1" dirty="0" smtClean="0">
                <a:solidFill>
                  <a:srgbClr val="0066FF"/>
                </a:solidFill>
                <a:latin typeface="Arial" pitchFamily="34" charset="0"/>
              </a:rPr>
            </a:br>
            <a:r>
              <a:rPr lang="en-US" sz="2000" b="1" i="1" dirty="0" smtClean="0">
                <a:solidFill>
                  <a:srgbClr val="0066FF"/>
                </a:solidFill>
                <a:latin typeface="Arial" pitchFamily="34" charset="0"/>
              </a:rPr>
              <a:t>February 28, 2017</a:t>
            </a:r>
            <a:endParaRPr lang="en-US" sz="2000" i="1" dirty="0" smtClean="0">
              <a:solidFill>
                <a:srgbClr val="0066FF"/>
              </a:solidFill>
              <a:latin typeface="Arial" pitchFamily="34" charset="0"/>
            </a:endParaRPr>
          </a:p>
        </p:txBody>
      </p:sp>
      <p:sp>
        <p:nvSpPr>
          <p:cNvPr id="16386" name="Rectangle 3"/>
          <p:cNvSpPr>
            <a:spLocks noGrp="1" noChangeArrowheads="1"/>
          </p:cNvSpPr>
          <p:nvPr>
            <p:ph type="subTitle" idx="1"/>
          </p:nvPr>
        </p:nvSpPr>
        <p:spPr/>
        <p:txBody>
          <a:bodyPr/>
          <a:lstStyle/>
          <a:p>
            <a:endParaRPr lang="en-US" sz="2000" b="1" i="1" dirty="0" smtClean="0">
              <a:latin typeface="Arial" pitchFamily="34" charset="0"/>
            </a:endParaRPr>
          </a:p>
          <a:p>
            <a:endParaRPr lang="en-US" sz="2000" b="1" i="1" dirty="0" smtClean="0">
              <a:latin typeface="Arial" pitchFamily="34" charset="0"/>
            </a:endParaRPr>
          </a:p>
          <a:p>
            <a:r>
              <a:rPr lang="en-US" sz="2000" b="1" i="1" dirty="0" smtClean="0">
                <a:latin typeface="Arial" pitchFamily="34" charset="0"/>
              </a:rPr>
              <a:t>DR. S. SIVARAM</a:t>
            </a:r>
          </a:p>
          <a:p>
            <a:r>
              <a:rPr lang="en-US" sz="2000" i="1" dirty="0" smtClean="0">
                <a:latin typeface="Arial" pitchFamily="34" charset="0"/>
              </a:rPr>
              <a:t>Email : s.sivaram@iiserpune.ac.in</a:t>
            </a:r>
          </a:p>
          <a:p>
            <a:r>
              <a:rPr lang="en-US" sz="2000" i="1" dirty="0" smtClean="0">
                <a:latin typeface="Arial" pitchFamily="34" charset="0"/>
              </a:rPr>
              <a:t>www.swaminathansivaram.in</a:t>
            </a:r>
            <a:br>
              <a:rPr lang="en-US" sz="2000" i="1" dirty="0" smtClean="0">
                <a:latin typeface="Arial" pitchFamily="34" charset="0"/>
              </a:rPr>
            </a:br>
            <a:endParaRPr lang="en-US" sz="2000" i="1" dirty="0" smtClean="0">
              <a:latin typeface="Arial" pitchFamily="34" charset="0"/>
            </a:endParaRPr>
          </a:p>
          <a:p>
            <a:endParaRPr lang="en-US" sz="2000" b="1" i="1" dirty="0" smtClean="0">
              <a:latin typeface="Arial" pitchFamily="34" charset="0"/>
            </a:endParaRPr>
          </a:p>
        </p:txBody>
      </p:sp>
    </p:spTree>
    <p:extLst>
      <p:ext uri="{BB962C8B-B14F-4D97-AF65-F5344CB8AC3E}">
        <p14:creationId xmlns:p14="http://schemas.microsoft.com/office/powerpoint/2010/main" val="32892230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i="1" dirty="0" smtClean="0">
                <a:solidFill>
                  <a:srgbClr val="FF0000"/>
                </a:solidFill>
                <a:latin typeface="Arial"/>
                <a:cs typeface="Arial"/>
              </a:rPr>
              <a:t>MISSED OPPORTUNITY FOR INDIAN SCIENCE</a:t>
            </a:r>
            <a:endParaRPr lang="en-US" sz="2400" b="1" i="1" dirty="0">
              <a:solidFill>
                <a:srgbClr val="FF0000"/>
              </a:solidFill>
              <a:latin typeface="Arial"/>
              <a:cs typeface="Arial"/>
            </a:endParaRPr>
          </a:p>
        </p:txBody>
      </p:sp>
      <p:sp>
        <p:nvSpPr>
          <p:cNvPr id="3" name="Content Placeholder 2"/>
          <p:cNvSpPr>
            <a:spLocks noGrp="1"/>
          </p:cNvSpPr>
          <p:nvPr>
            <p:ph idx="1"/>
          </p:nvPr>
        </p:nvSpPr>
        <p:spPr>
          <a:xfrm>
            <a:off x="467544" y="1600201"/>
            <a:ext cx="8219256" cy="3052936"/>
          </a:xfrm>
        </p:spPr>
        <p:txBody>
          <a:bodyPr>
            <a:normAutofit/>
          </a:bodyPr>
          <a:lstStyle/>
          <a:p>
            <a:pPr marL="0" indent="0" algn="just">
              <a:buNone/>
            </a:pPr>
            <a:r>
              <a:rPr lang="en-US" sz="2000" dirty="0" smtClean="0">
                <a:latin typeface="Arial"/>
                <a:cs typeface="Arial"/>
              </a:rPr>
              <a:t>By the thirteenth century  the free spirit of the  western mind  was adapting to  hypothesis driven and evidence based  scientific methods for exploring  our physical  and material world;  however, the Indian mind had been enslaved by successive  conquests by alien cultures. The age of reason and enlightenment bypassed us, both materially and literally.</a:t>
            </a:r>
            <a:endParaRPr lang="en-US" sz="2000" dirty="0">
              <a:latin typeface="Arial"/>
              <a:cs typeface="Arial"/>
            </a:endParaRPr>
          </a:p>
        </p:txBody>
      </p:sp>
      <p:sp>
        <p:nvSpPr>
          <p:cNvPr id="5" name="TextBox 4"/>
          <p:cNvSpPr txBox="1"/>
          <p:nvPr/>
        </p:nvSpPr>
        <p:spPr>
          <a:xfrm>
            <a:off x="323528" y="3717032"/>
            <a:ext cx="8640960" cy="2677656"/>
          </a:xfrm>
          <a:prstGeom prst="rect">
            <a:avLst/>
          </a:prstGeom>
          <a:solidFill>
            <a:srgbClr val="FFFFE6"/>
          </a:solidFill>
        </p:spPr>
        <p:txBody>
          <a:bodyPr wrap="square" rtlCol="0">
            <a:spAutoFit/>
          </a:bodyPr>
          <a:lstStyle/>
          <a:p>
            <a:pPr algn="ctr"/>
            <a:r>
              <a:rPr lang="en-US" sz="2400" b="1" i="1" dirty="0" smtClean="0">
                <a:latin typeface="Arial"/>
                <a:cs typeface="Arial"/>
              </a:rPr>
              <a:t>India’s awakening</a:t>
            </a:r>
          </a:p>
          <a:p>
            <a:pPr algn="ctr"/>
            <a:endParaRPr lang="en-US" i="1" dirty="0" smtClean="0">
              <a:latin typeface="Arial"/>
              <a:cs typeface="Arial"/>
            </a:endParaRPr>
          </a:p>
          <a:p>
            <a:pPr algn="ctr"/>
            <a:r>
              <a:rPr lang="en-US" i="1" dirty="0" smtClean="0">
                <a:latin typeface="Arial"/>
                <a:cs typeface="Arial"/>
              </a:rPr>
              <a:t>Long </a:t>
            </a:r>
            <a:r>
              <a:rPr lang="en-US" i="1" dirty="0">
                <a:latin typeface="Arial"/>
                <a:cs typeface="Arial"/>
              </a:rPr>
              <a:t>years ago we made a tryst with destiny, and now that time comes  </a:t>
            </a:r>
            <a:r>
              <a:rPr lang="en-US" i="1" dirty="0" smtClean="0">
                <a:latin typeface="Arial"/>
                <a:cs typeface="Arial"/>
              </a:rPr>
              <a:t>when </a:t>
            </a:r>
            <a:r>
              <a:rPr lang="en-US" i="1" dirty="0">
                <a:latin typeface="Arial"/>
                <a:cs typeface="Arial"/>
              </a:rPr>
              <a:t>we shall redeem our pledge, not wholly or in full measure, but very substantially.  </a:t>
            </a:r>
            <a:r>
              <a:rPr lang="en-US" i="1" dirty="0" smtClean="0">
                <a:latin typeface="Arial"/>
                <a:cs typeface="Arial"/>
              </a:rPr>
              <a:t>At </a:t>
            </a:r>
            <a:r>
              <a:rPr lang="en-US" i="1" dirty="0">
                <a:latin typeface="Arial"/>
                <a:cs typeface="Arial"/>
              </a:rPr>
              <a:t>the stroke of the midnight hour, when the world sleeps, India will awake to life and freedom</a:t>
            </a:r>
            <a:r>
              <a:rPr lang="en-US" i="1" dirty="0" smtClean="0">
                <a:latin typeface="Arial"/>
                <a:cs typeface="Arial"/>
              </a:rPr>
              <a:t>.  </a:t>
            </a:r>
            <a:r>
              <a:rPr lang="en-US" i="1" dirty="0">
                <a:latin typeface="Arial"/>
                <a:cs typeface="Arial"/>
              </a:rPr>
              <a:t>A moment comes, which comes but rarely in history, when we step out from the old to new,  </a:t>
            </a:r>
            <a:r>
              <a:rPr lang="en-US" i="1" dirty="0" smtClean="0">
                <a:latin typeface="Arial"/>
                <a:cs typeface="Arial"/>
              </a:rPr>
              <a:t>when </a:t>
            </a:r>
            <a:r>
              <a:rPr lang="en-US" i="1" dirty="0">
                <a:latin typeface="Arial"/>
                <a:cs typeface="Arial"/>
              </a:rPr>
              <a:t>an age ends, and when the soul of a nation, long suppressed, finds utterance</a:t>
            </a:r>
            <a:r>
              <a:rPr lang="en-US" u="sng" dirty="0" smtClean="0"/>
              <a:t>.</a:t>
            </a:r>
          </a:p>
          <a:p>
            <a:pPr algn="ctr"/>
            <a:r>
              <a:rPr lang="en-US" dirty="0" smtClean="0"/>
              <a:t>Jawaharlal Nehru, Midnight August 14, 2017</a:t>
            </a:r>
            <a:endParaRPr lang="en-US" dirty="0"/>
          </a:p>
        </p:txBody>
      </p:sp>
    </p:spTree>
    <p:extLst>
      <p:ext uri="{BB962C8B-B14F-4D97-AF65-F5344CB8AC3E}">
        <p14:creationId xmlns:p14="http://schemas.microsoft.com/office/powerpoint/2010/main" val="6510197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79512" y="332656"/>
            <a:ext cx="856895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2000" b="1" i="1" dirty="0" smtClean="0">
                <a:solidFill>
                  <a:srgbClr val="FF0000"/>
                </a:solidFill>
              </a:rPr>
              <a:t>MAHENDRA LAL SARKAR </a:t>
            </a:r>
            <a:r>
              <a:rPr lang="ja-JP" altLang="en-US" sz="2000" b="1" i="1" dirty="0" smtClean="0">
                <a:solidFill>
                  <a:srgbClr val="FF0000"/>
                </a:solidFill>
              </a:rPr>
              <a:t>’</a:t>
            </a:r>
            <a:r>
              <a:rPr lang="en-US" sz="2000" b="1" i="1" dirty="0" smtClean="0">
                <a:solidFill>
                  <a:srgbClr val="FF0000"/>
                </a:solidFill>
              </a:rPr>
              <a:t>S </a:t>
            </a:r>
            <a:r>
              <a:rPr lang="en-US" sz="2000" b="1" i="1" dirty="0">
                <a:solidFill>
                  <a:srgbClr val="FF0000"/>
                </a:solidFill>
              </a:rPr>
              <a:t>VIEWS ON </a:t>
            </a:r>
            <a:r>
              <a:rPr lang="en-US" sz="2000" b="1" i="1" dirty="0" smtClean="0">
                <a:solidFill>
                  <a:srgbClr val="FF0000"/>
                </a:solidFill>
              </a:rPr>
              <a:t>INDIAN ASSOCIATION FOR THE CULTIVATION OF SCIENCE,ESTD 1876</a:t>
            </a:r>
            <a:endParaRPr lang="en-US" sz="2000" b="1" i="1" dirty="0">
              <a:solidFill>
                <a:srgbClr val="FF0000"/>
              </a:solidFill>
            </a:endParaRPr>
          </a:p>
          <a:p>
            <a:endParaRPr lang="en-US" sz="2000" b="1" i="1" dirty="0">
              <a:solidFill>
                <a:srgbClr val="FF0000"/>
              </a:solidFill>
            </a:endParaRPr>
          </a:p>
          <a:p>
            <a:pPr algn="just"/>
            <a:r>
              <a:rPr lang="en-US" sz="2000" b="1" dirty="0" smtClean="0"/>
              <a:t>“</a:t>
            </a:r>
            <a:r>
              <a:rPr lang="en-US" sz="2000" dirty="0" smtClean="0">
                <a:solidFill>
                  <a:srgbClr val="000000"/>
                </a:solidFill>
              </a:rPr>
              <a:t>The </a:t>
            </a:r>
            <a:r>
              <a:rPr lang="en-US" sz="2000" dirty="0">
                <a:solidFill>
                  <a:srgbClr val="000000"/>
                </a:solidFill>
              </a:rPr>
              <a:t>sole function will be science-learning </a:t>
            </a:r>
            <a:r>
              <a:rPr lang="en-US" sz="2000" dirty="0" smtClean="0">
                <a:solidFill>
                  <a:srgbClr val="000000"/>
                </a:solidFill>
              </a:rPr>
              <a:t>and  </a:t>
            </a:r>
            <a:r>
              <a:rPr lang="en-US" sz="2000" dirty="0">
                <a:solidFill>
                  <a:srgbClr val="000000"/>
                </a:solidFill>
              </a:rPr>
              <a:t>science- teaching. We should carry on unaided by the (British) Government  or  more  properly  speaking,   without  seeking  its aid. </a:t>
            </a:r>
            <a:r>
              <a:rPr lang="en-US" sz="2000" b="1" dirty="0">
                <a:solidFill>
                  <a:srgbClr val="3366FF"/>
                </a:solidFill>
              </a:rPr>
              <a:t>I want freedom for the institution. I want it to be solely native and purely National.</a:t>
            </a:r>
            <a:r>
              <a:rPr lang="ja-JP" altLang="en-US" sz="2000" dirty="0">
                <a:solidFill>
                  <a:srgbClr val="000000"/>
                </a:solidFill>
              </a:rPr>
              <a:t>”</a:t>
            </a:r>
            <a:r>
              <a:rPr lang="en-US" sz="2000" dirty="0">
                <a:solidFill>
                  <a:srgbClr val="000000"/>
                </a:solidFill>
              </a:rPr>
              <a:t>  </a:t>
            </a:r>
            <a:endParaRPr lang="en-US" sz="2000" u="sng" dirty="0">
              <a:solidFill>
                <a:srgbClr val="000000"/>
              </a:solidFill>
            </a:endParaRPr>
          </a:p>
        </p:txBody>
      </p:sp>
      <p:sp>
        <p:nvSpPr>
          <p:cNvPr id="28675" name="Text Box 3"/>
          <p:cNvSpPr txBox="1">
            <a:spLocks noChangeArrowheads="1"/>
          </p:cNvSpPr>
          <p:nvPr/>
        </p:nvSpPr>
        <p:spPr bwMode="auto">
          <a:xfrm>
            <a:off x="2498725" y="4460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endParaRPr lang="en-US" sz="2400">
              <a:latin typeface="Times New Roman" charset="0"/>
            </a:endParaRPr>
          </a:p>
        </p:txBody>
      </p:sp>
      <p:sp>
        <p:nvSpPr>
          <p:cNvPr id="28676" name="Text Box 4"/>
          <p:cNvSpPr txBox="1">
            <a:spLocks noChangeArrowheads="1"/>
          </p:cNvSpPr>
          <p:nvPr/>
        </p:nvSpPr>
        <p:spPr bwMode="auto">
          <a:xfrm>
            <a:off x="107504" y="2746663"/>
            <a:ext cx="568863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just"/>
            <a:r>
              <a:rPr lang="ja-JP" altLang="en-US" sz="2000" dirty="0">
                <a:solidFill>
                  <a:srgbClr val="000000"/>
                </a:solidFill>
                <a:latin typeface="Arial"/>
                <a:cs typeface="Arial"/>
              </a:rPr>
              <a:t>“</a:t>
            </a:r>
            <a:r>
              <a:rPr lang="en-US" sz="2000" dirty="0">
                <a:solidFill>
                  <a:srgbClr val="000000"/>
                </a:solidFill>
                <a:latin typeface="Arial"/>
                <a:cs typeface="Arial"/>
              </a:rPr>
              <a:t>I  reiterate  my conviction  that if our country is to advance at all </a:t>
            </a:r>
            <a:r>
              <a:rPr lang="en-US" sz="2000" dirty="0" smtClean="0">
                <a:solidFill>
                  <a:srgbClr val="000000"/>
                </a:solidFill>
                <a:latin typeface="Arial"/>
                <a:cs typeface="Arial"/>
              </a:rPr>
              <a:t> and  </a:t>
            </a:r>
            <a:r>
              <a:rPr lang="en-US" sz="2000" dirty="0">
                <a:solidFill>
                  <a:srgbClr val="000000"/>
                </a:solidFill>
                <a:latin typeface="Arial"/>
                <a:cs typeface="Arial"/>
              </a:rPr>
              <a:t>take rank with civilized nations,  it can only be by means of science. To this end,  </a:t>
            </a:r>
            <a:r>
              <a:rPr lang="en-US" sz="2000" dirty="0" smtClean="0">
                <a:solidFill>
                  <a:srgbClr val="000000"/>
                </a:solidFill>
                <a:latin typeface="Arial"/>
                <a:cs typeface="Arial"/>
              </a:rPr>
              <a:t>I have </a:t>
            </a:r>
            <a:r>
              <a:rPr lang="en-US" sz="2000" dirty="0">
                <a:solidFill>
                  <a:srgbClr val="000000"/>
                </a:solidFill>
                <a:latin typeface="Arial"/>
                <a:cs typeface="Arial"/>
              </a:rPr>
              <a:t>given the  best portion  of my life,  but I am sorry to leave this world with the impression that my </a:t>
            </a:r>
            <a:r>
              <a:rPr lang="en-US" sz="2000" dirty="0" err="1">
                <a:solidFill>
                  <a:srgbClr val="000000"/>
                </a:solidFill>
                <a:latin typeface="Arial"/>
                <a:cs typeface="Arial"/>
              </a:rPr>
              <a:t>labours</a:t>
            </a:r>
            <a:r>
              <a:rPr lang="en-US" sz="2000" dirty="0">
                <a:solidFill>
                  <a:srgbClr val="000000"/>
                </a:solidFill>
                <a:latin typeface="Arial"/>
                <a:cs typeface="Arial"/>
              </a:rPr>
              <a:t> have not met with the success it deserves.</a:t>
            </a:r>
            <a:r>
              <a:rPr lang="ja-JP" altLang="en-US" sz="2000" dirty="0">
                <a:solidFill>
                  <a:srgbClr val="000000"/>
                </a:solidFill>
                <a:latin typeface="Arial"/>
                <a:cs typeface="Arial"/>
              </a:rPr>
              <a:t>”</a:t>
            </a:r>
            <a:r>
              <a:rPr lang="en-US" sz="2000" dirty="0">
                <a:solidFill>
                  <a:srgbClr val="000000"/>
                </a:solidFill>
                <a:latin typeface="Arial"/>
                <a:cs typeface="Arial"/>
              </a:rPr>
              <a:t> </a:t>
            </a:r>
            <a:r>
              <a:rPr lang="en-US" sz="2000" dirty="0" smtClean="0">
                <a:solidFill>
                  <a:srgbClr val="000000"/>
                </a:solidFill>
                <a:latin typeface="Arial"/>
                <a:cs typeface="Arial"/>
              </a:rPr>
              <a:t>( </a:t>
            </a:r>
            <a:r>
              <a:rPr lang="en-US" sz="2000" i="1" dirty="0" smtClean="0">
                <a:solidFill>
                  <a:srgbClr val="000000"/>
                </a:solidFill>
                <a:latin typeface="Arial"/>
                <a:cs typeface="Arial"/>
              </a:rPr>
              <a:t>Last </a:t>
            </a:r>
            <a:r>
              <a:rPr lang="en-US" sz="2000" i="1" dirty="0">
                <a:solidFill>
                  <a:srgbClr val="000000"/>
                </a:solidFill>
                <a:latin typeface="Arial"/>
                <a:cs typeface="Arial"/>
              </a:rPr>
              <a:t>letter</a:t>
            </a:r>
            <a:r>
              <a:rPr lang="en-US" sz="2000" dirty="0">
                <a:solidFill>
                  <a:srgbClr val="000000"/>
                </a:solidFill>
                <a:latin typeface="Arial"/>
                <a:cs typeface="Arial"/>
              </a:rPr>
              <a:t>, Nov. 1903</a:t>
            </a:r>
            <a:r>
              <a:rPr lang="en-US" sz="2000" b="1" dirty="0">
                <a:solidFill>
                  <a:srgbClr val="000000"/>
                </a:solidFill>
              </a:rPr>
              <a:t>)</a:t>
            </a:r>
            <a:endParaRPr lang="en-US" sz="2000" b="1" u="sng" dirty="0">
              <a:solidFill>
                <a:srgbClr val="000000"/>
              </a:solidFill>
            </a:endParaRPr>
          </a:p>
        </p:txBody>
      </p:sp>
      <p:pic>
        <p:nvPicPr>
          <p:cNvPr id="2" name="Picture 1"/>
          <p:cNvPicPr>
            <a:picLocks noChangeAspect="1"/>
          </p:cNvPicPr>
          <p:nvPr/>
        </p:nvPicPr>
        <p:blipFill>
          <a:blip r:embed="rId2"/>
          <a:stretch>
            <a:fillRect/>
          </a:stretch>
        </p:blipFill>
        <p:spPr>
          <a:xfrm>
            <a:off x="6012160" y="2564904"/>
            <a:ext cx="2484677" cy="3585840"/>
          </a:xfrm>
          <a:prstGeom prst="rect">
            <a:avLst/>
          </a:prstGeom>
        </p:spPr>
      </p:pic>
      <p:sp>
        <p:nvSpPr>
          <p:cNvPr id="3" name="TextBox 2"/>
          <p:cNvSpPr txBox="1"/>
          <p:nvPr/>
        </p:nvSpPr>
        <p:spPr>
          <a:xfrm>
            <a:off x="6084168" y="6309320"/>
            <a:ext cx="2232248" cy="369332"/>
          </a:xfrm>
          <a:prstGeom prst="rect">
            <a:avLst/>
          </a:prstGeom>
          <a:noFill/>
        </p:spPr>
        <p:txBody>
          <a:bodyPr wrap="square" rtlCol="0">
            <a:spAutoFit/>
          </a:bodyPr>
          <a:lstStyle/>
          <a:p>
            <a:r>
              <a:rPr lang="en-US" dirty="0" smtClean="0"/>
              <a:t>           </a:t>
            </a:r>
            <a:r>
              <a:rPr lang="en-US" i="1" dirty="0" smtClean="0">
                <a:latin typeface="Arial"/>
                <a:cs typeface="Arial"/>
              </a:rPr>
              <a:t>1833-1904</a:t>
            </a:r>
            <a:endParaRPr lang="en-US" i="1" dirty="0">
              <a:latin typeface="Arial"/>
              <a:cs typeface="Arial"/>
            </a:endParaRPr>
          </a:p>
        </p:txBody>
      </p:sp>
      <p:sp>
        <p:nvSpPr>
          <p:cNvPr id="4" name="TextBox 3"/>
          <p:cNvSpPr txBox="1"/>
          <p:nvPr/>
        </p:nvSpPr>
        <p:spPr>
          <a:xfrm>
            <a:off x="179512" y="5373216"/>
            <a:ext cx="6120680" cy="1200328"/>
          </a:xfrm>
          <a:prstGeom prst="rect">
            <a:avLst/>
          </a:prstGeom>
          <a:solidFill>
            <a:srgbClr val="FFFFE6"/>
          </a:solidFill>
        </p:spPr>
        <p:txBody>
          <a:bodyPr wrap="square" rtlCol="0">
            <a:spAutoFit/>
          </a:bodyPr>
          <a:lstStyle/>
          <a:p>
            <a:pPr algn="ctr"/>
            <a:r>
              <a:rPr lang="en-US" sz="2400" i="1" dirty="0" smtClean="0">
                <a:latin typeface="Arial"/>
                <a:cs typeface="Arial"/>
              </a:rPr>
              <a:t>Indian science was born by a deep sense of nationalism; to contribute to science was considered as a national service</a:t>
            </a:r>
            <a:endParaRPr lang="en-US" sz="2400" i="1" dirty="0">
              <a:latin typeface="Arial"/>
              <a:cs typeface="Arial"/>
            </a:endParaRPr>
          </a:p>
        </p:txBody>
      </p:sp>
    </p:spTree>
    <p:extLst>
      <p:ext uri="{BB962C8B-B14F-4D97-AF65-F5344CB8AC3E}">
        <p14:creationId xmlns:p14="http://schemas.microsoft.com/office/powerpoint/2010/main" val="23296040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2484437"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Box 5"/>
          <p:cNvSpPr txBox="1">
            <a:spLocks noChangeArrowheads="1"/>
          </p:cNvSpPr>
          <p:nvPr/>
        </p:nvSpPr>
        <p:spPr bwMode="auto">
          <a:xfrm rot="10800000" flipV="1">
            <a:off x="914400" y="491758"/>
            <a:ext cx="7448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b="1" i="1" dirty="0" smtClean="0">
                <a:solidFill>
                  <a:srgbClr val="FF0000"/>
                </a:solidFill>
                <a:latin typeface="Arial" charset="0"/>
                <a:cs typeface="Arial" charset="0"/>
              </a:rPr>
              <a:t> </a:t>
            </a:r>
            <a:r>
              <a:rPr lang="en-US" b="1" i="1" dirty="0">
                <a:solidFill>
                  <a:srgbClr val="FF0000"/>
                </a:solidFill>
                <a:latin typeface="Arial" charset="0"/>
                <a:cs typeface="Arial" charset="0"/>
              </a:rPr>
              <a:t>PROFESSOR NIL RATAN </a:t>
            </a:r>
            <a:r>
              <a:rPr lang="en-US" b="1" i="1" dirty="0" smtClean="0">
                <a:solidFill>
                  <a:srgbClr val="FF0000"/>
                </a:solidFill>
                <a:latin typeface="Arial" charset="0"/>
                <a:cs typeface="Arial" charset="0"/>
              </a:rPr>
              <a:t>DHAR: ANOTHER  STAUNCH NATIONALIST</a:t>
            </a:r>
            <a:endParaRPr lang="en-US" b="1" i="1" dirty="0">
              <a:solidFill>
                <a:srgbClr val="FF0000"/>
              </a:solidFill>
              <a:latin typeface="Arial" charset="0"/>
              <a:cs typeface="Arial" charset="0"/>
            </a:endParaRPr>
          </a:p>
        </p:txBody>
      </p:sp>
      <p:sp>
        <p:nvSpPr>
          <p:cNvPr id="67587" name="TextBox 6"/>
          <p:cNvSpPr txBox="1">
            <a:spLocks noChangeArrowheads="1"/>
          </p:cNvSpPr>
          <p:nvPr/>
        </p:nvSpPr>
        <p:spPr bwMode="auto">
          <a:xfrm>
            <a:off x="683568" y="4221088"/>
            <a:ext cx="22866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000" b="1" i="1" dirty="0">
                <a:latin typeface="Arial" charset="0"/>
                <a:cs typeface="Arial" charset="0"/>
              </a:rPr>
              <a:t>     1892-1986</a:t>
            </a:r>
          </a:p>
        </p:txBody>
      </p:sp>
      <p:sp>
        <p:nvSpPr>
          <p:cNvPr id="67588" name="TextBox 7"/>
          <p:cNvSpPr txBox="1">
            <a:spLocks noChangeArrowheads="1"/>
          </p:cNvSpPr>
          <p:nvPr/>
        </p:nvSpPr>
        <p:spPr bwMode="auto">
          <a:xfrm>
            <a:off x="3347864" y="2204864"/>
            <a:ext cx="561662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buFont typeface="Arial" charset="0"/>
              <a:buChar char="•"/>
            </a:pPr>
            <a:r>
              <a:rPr lang="en-US" sz="2000" dirty="0">
                <a:latin typeface="Arial" charset="0"/>
                <a:cs typeface="Arial" charset="0"/>
              </a:rPr>
              <a:t>Mentored by </a:t>
            </a:r>
            <a:r>
              <a:rPr lang="en-US" sz="2000" dirty="0" err="1">
                <a:latin typeface="Arial" charset="0"/>
                <a:cs typeface="Arial" charset="0"/>
              </a:rPr>
              <a:t>Acharya</a:t>
            </a:r>
            <a:r>
              <a:rPr lang="en-US" sz="2000" dirty="0">
                <a:latin typeface="Arial" charset="0"/>
                <a:cs typeface="Arial" charset="0"/>
              </a:rPr>
              <a:t>  P. C. Ray, 1909</a:t>
            </a:r>
          </a:p>
          <a:p>
            <a:pPr eaLnBrk="1" hangingPunct="1">
              <a:buFont typeface="Arial" charset="0"/>
              <a:buChar char="•"/>
            </a:pPr>
            <a:r>
              <a:rPr lang="en-US" sz="2000" dirty="0">
                <a:latin typeface="Arial" charset="0"/>
                <a:cs typeface="Arial" charset="0"/>
              </a:rPr>
              <a:t>Founder of the discipline of Physical Chemistry in India</a:t>
            </a:r>
          </a:p>
          <a:p>
            <a:pPr eaLnBrk="1" hangingPunct="1">
              <a:buFont typeface="Arial" charset="0"/>
              <a:buChar char="•"/>
            </a:pPr>
            <a:r>
              <a:rPr lang="en-US" sz="2000" dirty="0" smtClean="0">
                <a:latin typeface="Arial" charset="0"/>
                <a:cs typeface="Arial" charset="0"/>
              </a:rPr>
              <a:t>A </a:t>
            </a:r>
            <a:r>
              <a:rPr lang="en-US" sz="2000" dirty="0">
                <a:latin typeface="Arial" charset="0"/>
                <a:cs typeface="Arial" charset="0"/>
              </a:rPr>
              <a:t>staunch nationalist who believed in the power of evidence based science and science as a tool for nation </a:t>
            </a:r>
            <a:r>
              <a:rPr lang="en-US" sz="2000" dirty="0" smtClean="0">
                <a:latin typeface="Arial" charset="0"/>
                <a:cs typeface="Arial" charset="0"/>
              </a:rPr>
              <a:t>building</a:t>
            </a:r>
            <a:endParaRPr lang="en-US" sz="2000" dirty="0">
              <a:latin typeface="Arial" charset="0"/>
              <a:cs typeface="Arial" charset="0"/>
            </a:endParaRPr>
          </a:p>
        </p:txBody>
      </p:sp>
      <p:sp>
        <p:nvSpPr>
          <p:cNvPr id="67589" name="TextBox 1"/>
          <p:cNvSpPr txBox="1">
            <a:spLocks noChangeArrowheads="1"/>
          </p:cNvSpPr>
          <p:nvPr/>
        </p:nvSpPr>
        <p:spPr bwMode="auto">
          <a:xfrm>
            <a:off x="179512" y="4797152"/>
            <a:ext cx="8712968" cy="1908215"/>
          </a:xfrm>
          <a:prstGeom prst="rect">
            <a:avLst/>
          </a:prstGeom>
          <a:solidFill>
            <a:srgbClr val="FFFFE6"/>
          </a:solidFill>
          <a:ln>
            <a:noFill/>
          </a:ln>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just" eaLnBrk="1" hangingPunct="1"/>
            <a:r>
              <a:rPr lang="en-US" sz="2000" i="1" dirty="0">
                <a:latin typeface="Arial" charset="0"/>
                <a:cs typeface="Arial" charset="0"/>
              </a:rPr>
              <a:t>“ I sincerely believe that sound progress of our nation depends essentially on science and its applications and I have preached this gospel for over 40 years. I am extremely keen on seeing Indian scientists taking up this </a:t>
            </a:r>
            <a:r>
              <a:rPr lang="en-US" sz="2000" b="1" i="1" dirty="0">
                <a:solidFill>
                  <a:srgbClr val="3366FF"/>
                </a:solidFill>
                <a:latin typeface="Arial" charset="0"/>
                <a:cs typeface="Arial" charset="0"/>
              </a:rPr>
              <a:t>matter of national regeneration through science with hard </a:t>
            </a:r>
            <a:r>
              <a:rPr lang="en-US" sz="2000" b="1" i="1" dirty="0" err="1">
                <a:solidFill>
                  <a:srgbClr val="3366FF"/>
                </a:solidFill>
                <a:latin typeface="Arial" charset="0"/>
                <a:cs typeface="Arial" charset="0"/>
              </a:rPr>
              <a:t>labour</a:t>
            </a:r>
            <a:r>
              <a:rPr lang="en-US" sz="2000" b="1" i="1" dirty="0">
                <a:solidFill>
                  <a:srgbClr val="3366FF"/>
                </a:solidFill>
                <a:latin typeface="Arial" charset="0"/>
                <a:cs typeface="Arial" charset="0"/>
              </a:rPr>
              <a:t>, great fortitude, devotion and sacrifice.</a:t>
            </a:r>
            <a:r>
              <a:rPr lang="ja-JP" altLang="en-US" sz="2000" b="1" i="1" dirty="0">
                <a:solidFill>
                  <a:srgbClr val="3366FF"/>
                </a:solidFill>
                <a:latin typeface="Arial" charset="0"/>
                <a:cs typeface="Arial" charset="0"/>
              </a:rPr>
              <a:t>”</a:t>
            </a:r>
            <a:endParaRPr lang="en-US" altLang="ja-JP" sz="2000" b="1" i="1" dirty="0">
              <a:solidFill>
                <a:srgbClr val="3366FF"/>
              </a:solidFill>
              <a:latin typeface="Arial" charset="0"/>
              <a:cs typeface="Arial" charset="0"/>
            </a:endParaRPr>
          </a:p>
          <a:p>
            <a:pPr eaLnBrk="1" hangingPunct="1"/>
            <a:endParaRPr lang="en-US" sz="1800" dirty="0"/>
          </a:p>
        </p:txBody>
      </p:sp>
    </p:spTree>
    <p:extLst>
      <p:ext uri="{BB962C8B-B14F-4D97-AF65-F5344CB8AC3E}">
        <p14:creationId xmlns:p14="http://schemas.microsoft.com/office/powerpoint/2010/main" val="1027955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3130750338"/>
              </p:ext>
            </p:extLst>
          </p:nvPr>
        </p:nvGraphicFramePr>
        <p:xfrm>
          <a:off x="179512" y="908720"/>
          <a:ext cx="1544380" cy="1877343"/>
        </p:xfrm>
        <a:graphic>
          <a:graphicData uri="http://schemas.openxmlformats.org/presentationml/2006/ole">
            <mc:AlternateContent xmlns:mc="http://schemas.openxmlformats.org/markup-compatibility/2006">
              <mc:Choice xmlns:v="urn:schemas-microsoft-com:vml" Requires="v">
                <p:oleObj spid="_x0000_s59498" name="Photo Editor Photo" r:id="rId3" imgW="7516274" imgH="11631649" progId="MSPhotoEd.3">
                  <p:embed/>
                </p:oleObj>
              </mc:Choice>
              <mc:Fallback>
                <p:oleObj name="Photo Editor Photo" r:id="rId3" imgW="7516274" imgH="1163164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216" r="1216" b="23505"/>
                      <a:stretch>
                        <a:fillRect/>
                      </a:stretch>
                    </p:blipFill>
                    <p:spPr bwMode="auto">
                      <a:xfrm>
                        <a:off x="179512" y="908720"/>
                        <a:ext cx="1544380" cy="1877343"/>
                      </a:xfrm>
                      <a:prstGeom prst="rect">
                        <a:avLst/>
                      </a:prstGeom>
                      <a:noFill/>
                      <a:ln>
                        <a:noFill/>
                      </a:ln>
                    </p:spPr>
                  </p:pic>
                </p:oleObj>
              </mc:Fallback>
            </mc:AlternateContent>
          </a:graphicData>
        </a:graphic>
      </p:graphicFrame>
      <p:pic>
        <p:nvPicPr>
          <p:cNvPr id="2052" name="Picture 3" descr="ray"/>
          <p:cNvPicPr>
            <a:picLocks noChangeAspect="1" noChangeArrowheads="1"/>
          </p:cNvPicPr>
          <p:nvPr/>
        </p:nvPicPr>
        <p:blipFill>
          <a:blip r:embed="rId5">
            <a:extLst>
              <a:ext uri="{28A0092B-C50C-407E-A947-70E740481C1C}">
                <a14:useLocalDpi xmlns:a14="http://schemas.microsoft.com/office/drawing/2010/main" val="0"/>
              </a:ext>
            </a:extLst>
          </a:blip>
          <a:srcRect l="9599" t="6857" r="9599" b="20572"/>
          <a:stretch>
            <a:fillRect/>
          </a:stretch>
        </p:blipFill>
        <p:spPr bwMode="auto">
          <a:xfrm>
            <a:off x="179512" y="3717032"/>
            <a:ext cx="1403648" cy="176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oup 4"/>
          <p:cNvGrpSpPr>
            <a:grpSpLocks/>
          </p:cNvGrpSpPr>
          <p:nvPr/>
        </p:nvGrpSpPr>
        <p:grpSpPr bwMode="auto">
          <a:xfrm>
            <a:off x="250825" y="0"/>
            <a:ext cx="8864600" cy="6286185"/>
            <a:chOff x="104" y="114"/>
            <a:chExt cx="5584" cy="4845"/>
          </a:xfrm>
        </p:grpSpPr>
        <p:sp>
          <p:nvSpPr>
            <p:cNvPr id="2061" name="Text Box 5"/>
            <p:cNvSpPr txBox="1">
              <a:spLocks noChangeArrowheads="1"/>
            </p:cNvSpPr>
            <p:nvPr/>
          </p:nvSpPr>
          <p:spPr bwMode="auto">
            <a:xfrm>
              <a:off x="104" y="114"/>
              <a:ext cx="451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1" i="1">
                  <a:solidFill>
                    <a:srgbClr val="FF0000"/>
                  </a:solidFill>
                </a:rPr>
                <a:t>        </a:t>
              </a:r>
            </a:p>
            <a:p>
              <a:endParaRPr lang="en-US" sz="2400" b="1" i="1">
                <a:solidFill>
                  <a:srgbClr val="FF0000"/>
                </a:solidFill>
              </a:endParaRPr>
            </a:p>
          </p:txBody>
        </p:sp>
        <p:sp>
          <p:nvSpPr>
            <p:cNvPr id="2062" name="Text Box 6"/>
            <p:cNvSpPr txBox="1">
              <a:spLocks noChangeArrowheads="1"/>
            </p:cNvSpPr>
            <p:nvPr/>
          </p:nvSpPr>
          <p:spPr bwMode="auto">
            <a:xfrm>
              <a:off x="1622" y="1514"/>
              <a:ext cx="11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endParaRPr lang="en-US" sz="2400">
                <a:latin typeface="Times New Roman" charset="0"/>
              </a:endParaRPr>
            </a:p>
          </p:txBody>
        </p:sp>
        <p:sp>
          <p:nvSpPr>
            <p:cNvPr id="14343" name="Text Box 7"/>
            <p:cNvSpPr txBox="1">
              <a:spLocks noChangeArrowheads="1"/>
            </p:cNvSpPr>
            <p:nvPr/>
          </p:nvSpPr>
          <p:spPr bwMode="auto">
            <a:xfrm>
              <a:off x="830" y="1092"/>
              <a:ext cx="3584" cy="3867"/>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000" dirty="0" smtClean="0">
                  <a:latin typeface="Arial"/>
                  <a:cs typeface="Arial"/>
                </a:rPr>
                <a:t>    </a:t>
              </a:r>
              <a:r>
                <a:rPr lang="en-US" sz="2000" dirty="0" err="1" smtClean="0">
                  <a:latin typeface="Arial"/>
                  <a:cs typeface="Arial"/>
                </a:rPr>
                <a:t>Asutosh</a:t>
              </a:r>
              <a:r>
                <a:rPr lang="en-US" sz="2000" dirty="0" smtClean="0">
                  <a:latin typeface="Arial"/>
                  <a:cs typeface="Arial"/>
                </a:rPr>
                <a:t> </a:t>
              </a:r>
              <a:r>
                <a:rPr lang="en-US" sz="2000" dirty="0">
                  <a:latin typeface="Arial"/>
                  <a:cs typeface="Arial"/>
                </a:rPr>
                <a:t>Mukherjee (1864-1924)</a:t>
              </a:r>
            </a:p>
            <a:p>
              <a:pPr>
                <a:buClr>
                  <a:srgbClr val="FFFF66"/>
                </a:buClr>
              </a:pPr>
              <a:r>
                <a:rPr lang="en-US" sz="2000" dirty="0" smtClean="0">
                  <a:latin typeface="Arial"/>
                  <a:cs typeface="Arial"/>
                </a:rPr>
                <a:t>    First </a:t>
              </a:r>
              <a:r>
                <a:rPr lang="en-US" sz="2000" dirty="0">
                  <a:latin typeface="Arial"/>
                  <a:cs typeface="Arial"/>
                </a:rPr>
                <a:t>Indian to publish a paper (1881)</a:t>
              </a:r>
            </a:p>
            <a:p>
              <a:pPr>
                <a:buClr>
                  <a:srgbClr val="FFFF66"/>
                </a:buClr>
              </a:pPr>
              <a:endParaRPr lang="en-US" sz="2000" dirty="0">
                <a:effectLst>
                  <a:outerShdw blurRad="38100" dist="38100" dir="2700000" algn="tl">
                    <a:srgbClr val="000000"/>
                  </a:outerShdw>
                </a:effectLst>
                <a:latin typeface="Arial"/>
                <a:cs typeface="Arial"/>
              </a:endParaRPr>
            </a:p>
            <a:p>
              <a:pPr algn="r">
                <a:buClr>
                  <a:srgbClr val="FFFF66"/>
                </a:buClr>
              </a:pPr>
              <a:r>
                <a:rPr lang="en-US" sz="2000" dirty="0" smtClean="0">
                  <a:latin typeface="Arial"/>
                  <a:cs typeface="Arial"/>
                </a:rPr>
                <a:t>  J</a:t>
              </a:r>
              <a:r>
                <a:rPr lang="en-US" sz="2000" dirty="0">
                  <a:latin typeface="Arial"/>
                  <a:cs typeface="Arial"/>
                </a:rPr>
                <a:t>. C. Bose (1858-1937)</a:t>
              </a:r>
            </a:p>
            <a:p>
              <a:pPr algn="r">
                <a:buClr>
                  <a:srgbClr val="FFFF66"/>
                </a:buClr>
                <a:buFontTx/>
                <a:buChar char="•"/>
              </a:pPr>
              <a:r>
                <a:rPr lang="en-US" sz="2000" dirty="0">
                  <a:latin typeface="Arial"/>
                  <a:cs typeface="Arial"/>
                </a:rPr>
                <a:t> Microwave communication, semiconductor </a:t>
              </a:r>
            </a:p>
            <a:p>
              <a:pPr algn="r">
                <a:buClr>
                  <a:srgbClr val="FFFF66"/>
                </a:buClr>
                <a:buFontTx/>
                <a:buChar char="•"/>
              </a:pPr>
              <a:r>
                <a:rPr lang="en-US" sz="2000" dirty="0">
                  <a:latin typeface="Arial"/>
                  <a:cs typeface="Arial"/>
                </a:rPr>
                <a:t> Missed  the 1902 Nobel (Marconi)</a:t>
              </a:r>
            </a:p>
            <a:p>
              <a:pPr algn="r">
                <a:buClr>
                  <a:srgbClr val="FFFF66"/>
                </a:buClr>
                <a:buFontTx/>
                <a:buChar char="•"/>
              </a:pPr>
              <a:r>
                <a:rPr lang="en-US" sz="2000" dirty="0">
                  <a:latin typeface="Arial"/>
                  <a:cs typeface="Arial"/>
                </a:rPr>
                <a:t> </a:t>
              </a:r>
              <a:r>
                <a:rPr lang="ja-JP" altLang="en-US" sz="2000" dirty="0">
                  <a:latin typeface="Arial"/>
                  <a:cs typeface="Arial"/>
                </a:rPr>
                <a:t>“</a:t>
              </a:r>
              <a:r>
                <a:rPr lang="en-US" sz="2000" dirty="0">
                  <a:latin typeface="Arial"/>
                  <a:cs typeface="Arial"/>
                </a:rPr>
                <a:t>Satyagraha</a:t>
              </a:r>
              <a:r>
                <a:rPr lang="ja-JP" altLang="en-US" sz="2000" dirty="0">
                  <a:latin typeface="Arial"/>
                  <a:cs typeface="Arial"/>
                </a:rPr>
                <a:t>”</a:t>
              </a:r>
              <a:r>
                <a:rPr lang="en-US" sz="2000" dirty="0">
                  <a:latin typeface="Arial"/>
                  <a:cs typeface="Arial"/>
                </a:rPr>
                <a:t>: Salary boycott</a:t>
              </a:r>
            </a:p>
            <a:p>
              <a:endParaRPr lang="en-US" sz="2000" dirty="0">
                <a:effectLst>
                  <a:outerShdw blurRad="38100" dist="38100" dir="2700000" algn="tl">
                    <a:srgbClr val="000000"/>
                  </a:outerShdw>
                </a:effectLst>
                <a:latin typeface="Arial"/>
                <a:cs typeface="Arial"/>
              </a:endParaRPr>
            </a:p>
            <a:p>
              <a:r>
                <a:rPr lang="en-US" sz="2000" dirty="0" smtClean="0">
                  <a:latin typeface="Arial"/>
                  <a:cs typeface="Arial"/>
                </a:rPr>
                <a:t>  P. C. Ray (1861-1944) </a:t>
              </a:r>
              <a:endParaRPr lang="en-US" sz="2000" dirty="0">
                <a:latin typeface="Arial"/>
                <a:cs typeface="Arial"/>
              </a:endParaRPr>
            </a:p>
            <a:p>
              <a:pPr>
                <a:buClr>
                  <a:srgbClr val="FFFF66"/>
                </a:buClr>
                <a:buFontTx/>
                <a:buChar char="•"/>
              </a:pPr>
              <a:r>
                <a:rPr lang="en-US" sz="2000" dirty="0">
                  <a:latin typeface="Arial"/>
                  <a:cs typeface="Arial"/>
                </a:rPr>
                <a:t> First to do research in  Chemistry </a:t>
              </a:r>
            </a:p>
            <a:p>
              <a:pPr>
                <a:buClr>
                  <a:srgbClr val="FFFF66"/>
                </a:buClr>
                <a:buFontTx/>
                <a:buChar char="•"/>
              </a:pPr>
              <a:r>
                <a:rPr lang="en-US" sz="2000" dirty="0">
                  <a:latin typeface="Arial"/>
                  <a:cs typeface="Arial"/>
                </a:rPr>
                <a:t> Established Bengal Chemical and </a:t>
              </a:r>
            </a:p>
            <a:p>
              <a:pPr>
                <a:buClr>
                  <a:srgbClr val="FFFF66"/>
                </a:buClr>
                <a:buFontTx/>
                <a:buChar char="•"/>
              </a:pPr>
              <a:r>
                <a:rPr lang="en-US" sz="2000" dirty="0" smtClean="0">
                  <a:latin typeface="Arial"/>
                  <a:cs typeface="Arial"/>
                </a:rPr>
                <a:t> Pharmaceuticals </a:t>
              </a:r>
              <a:r>
                <a:rPr lang="en-US" sz="2000" dirty="0">
                  <a:latin typeface="Arial"/>
                  <a:cs typeface="Arial"/>
                </a:rPr>
                <a:t>(1901) </a:t>
              </a:r>
            </a:p>
            <a:p>
              <a:pPr>
                <a:buClr>
                  <a:srgbClr val="FFFF66"/>
                </a:buClr>
              </a:pPr>
              <a:endParaRPr lang="en-US" sz="2000" dirty="0">
                <a:effectLst/>
                <a:latin typeface="Arial"/>
                <a:cs typeface="Arial"/>
              </a:endParaRPr>
            </a:p>
            <a:p>
              <a:pPr algn="r"/>
              <a:r>
                <a:rPr lang="en-US" sz="2000" dirty="0" smtClean="0">
                  <a:effectLst/>
                  <a:latin typeface="Arial"/>
                  <a:cs typeface="Arial"/>
                </a:rPr>
                <a:t>   S</a:t>
              </a:r>
              <a:r>
                <a:rPr lang="en-US" sz="2000" dirty="0">
                  <a:effectLst/>
                  <a:latin typeface="Arial"/>
                  <a:cs typeface="Arial"/>
                </a:rPr>
                <a:t>. </a:t>
              </a:r>
              <a:r>
                <a:rPr lang="en-US" sz="2000" dirty="0" err="1" smtClean="0">
                  <a:effectLst/>
                  <a:latin typeface="Arial"/>
                  <a:cs typeface="Arial"/>
                </a:rPr>
                <a:t>Ramanujan</a:t>
              </a:r>
              <a:r>
                <a:rPr lang="en-US" sz="2000" dirty="0" smtClean="0">
                  <a:effectLst/>
                  <a:latin typeface="Arial"/>
                  <a:cs typeface="Arial"/>
                </a:rPr>
                <a:t> </a:t>
              </a:r>
              <a:r>
                <a:rPr lang="en-US" sz="2000" dirty="0">
                  <a:effectLst/>
                  <a:latin typeface="Arial"/>
                  <a:cs typeface="Arial"/>
                </a:rPr>
                <a:t>(1887-1920)</a:t>
              </a:r>
            </a:p>
            <a:p>
              <a:pPr algn="r">
                <a:buClr>
                  <a:srgbClr val="FFFF66"/>
                </a:buClr>
                <a:buFontTx/>
                <a:buChar char="•"/>
              </a:pPr>
              <a:r>
                <a:rPr lang="en-US" sz="2000" dirty="0" smtClean="0">
                  <a:latin typeface="Arial"/>
                  <a:cs typeface="Arial"/>
                </a:rPr>
                <a:t>  </a:t>
              </a:r>
              <a:r>
                <a:rPr lang="en-US" sz="2000" dirty="0">
                  <a:latin typeface="Arial"/>
                  <a:cs typeface="Arial"/>
                </a:rPr>
                <a:t>FA fail (1908), First paper 1911,  FRS (1918) </a:t>
              </a:r>
            </a:p>
            <a:p>
              <a:pPr algn="r">
                <a:buClr>
                  <a:srgbClr val="FFFF66"/>
                </a:buClr>
              </a:pPr>
              <a:endParaRPr lang="en-US" sz="2000" dirty="0">
                <a:latin typeface="Arial"/>
                <a:cs typeface="Arial"/>
              </a:endParaRPr>
            </a:p>
          </p:txBody>
        </p:sp>
        <p:pic>
          <p:nvPicPr>
            <p:cNvPr id="2064" name="Picture 8" descr="JCBo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0" y="1364"/>
              <a:ext cx="1138" cy="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9" descr="marke04_11_bild01"/>
            <p:cNvPicPr>
              <a:picLocks noChangeAspect="1" noChangeArrowheads="1"/>
            </p:cNvPicPr>
            <p:nvPr/>
          </p:nvPicPr>
          <p:blipFill>
            <a:blip r:embed="rId7">
              <a:extLst>
                <a:ext uri="{28A0092B-C50C-407E-A947-70E740481C1C}">
                  <a14:useLocalDpi xmlns:a14="http://schemas.microsoft.com/office/drawing/2010/main" val="0"/>
                </a:ext>
              </a:extLst>
            </a:blip>
            <a:srcRect l="14117" t="8174" r="14117" b="8174"/>
            <a:stretch>
              <a:fillRect/>
            </a:stretch>
          </p:blipFill>
          <p:spPr bwMode="auto">
            <a:xfrm>
              <a:off x="4459" y="3334"/>
              <a:ext cx="1192" cy="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9" name="Text Box 15"/>
          <p:cNvSpPr txBox="1">
            <a:spLocks noChangeArrowheads="1"/>
          </p:cNvSpPr>
          <p:nvPr/>
        </p:nvSpPr>
        <p:spPr bwMode="auto">
          <a:xfrm>
            <a:off x="971600" y="332656"/>
            <a:ext cx="7848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i="1" dirty="0" smtClean="0">
                <a:solidFill>
                  <a:srgbClr val="FF0000"/>
                </a:solidFill>
              </a:rPr>
              <a:t>         BEGINNINGS  </a:t>
            </a:r>
            <a:r>
              <a:rPr lang="en-US" sz="2400" b="1" i="1" dirty="0">
                <a:solidFill>
                  <a:srgbClr val="FF0000"/>
                </a:solidFill>
              </a:rPr>
              <a:t>OF </a:t>
            </a:r>
            <a:r>
              <a:rPr lang="en-US" sz="2400" b="1" i="1" dirty="0" smtClean="0">
                <a:solidFill>
                  <a:srgbClr val="FF0000"/>
                </a:solidFill>
              </a:rPr>
              <a:t>MODERN INDIAN SCIENCE</a:t>
            </a:r>
            <a:endParaRPr lang="en-US" sz="2400" b="1" i="1" dirty="0">
              <a:solidFill>
                <a:srgbClr val="FF0000"/>
              </a:solidFill>
            </a:endParaRPr>
          </a:p>
        </p:txBody>
      </p:sp>
    </p:spTree>
    <p:extLst>
      <p:ext uri="{BB962C8B-B14F-4D97-AF65-F5344CB8AC3E}">
        <p14:creationId xmlns:p14="http://schemas.microsoft.com/office/powerpoint/2010/main" val="32135183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2400" b="1" i="1" dirty="0">
                <a:solidFill>
                  <a:srgbClr val="FF0000"/>
                </a:solidFill>
                <a:latin typeface="Arial"/>
                <a:cs typeface="Arial"/>
              </a:rPr>
              <a:t>JEWELS OF INDIAN SCIENCE IN </a:t>
            </a:r>
            <a:br>
              <a:rPr lang="en-US" sz="2400" b="1" i="1" dirty="0">
                <a:solidFill>
                  <a:srgbClr val="FF0000"/>
                </a:solidFill>
                <a:latin typeface="Arial"/>
                <a:cs typeface="Arial"/>
              </a:rPr>
            </a:br>
            <a:r>
              <a:rPr lang="en-US" sz="2400" b="1" i="1" dirty="0">
                <a:solidFill>
                  <a:srgbClr val="FF0000"/>
                </a:solidFill>
                <a:latin typeface="Arial"/>
                <a:cs typeface="Arial"/>
              </a:rPr>
              <a:t>PRE INDEPENDENCE PERIOD</a:t>
            </a:r>
          </a:p>
        </p:txBody>
      </p:sp>
      <p:sp>
        <p:nvSpPr>
          <p:cNvPr id="33795" name="Rectangle 3"/>
          <p:cNvSpPr>
            <a:spLocks noGrp="1" noChangeArrowheads="1"/>
          </p:cNvSpPr>
          <p:nvPr>
            <p:ph type="body" idx="1"/>
          </p:nvPr>
        </p:nvSpPr>
        <p:spPr>
          <a:xfrm>
            <a:off x="899592" y="1600200"/>
            <a:ext cx="3915295" cy="4530725"/>
          </a:xfrm>
        </p:spPr>
        <p:txBody>
          <a:bodyPr/>
          <a:lstStyle/>
          <a:p>
            <a:pPr eaLnBrk="1" hangingPunct="1"/>
            <a:r>
              <a:rPr lang="en-US" sz="2000" dirty="0" smtClean="0">
                <a:latin typeface="Arial" pitchFamily="34" charset="0"/>
                <a:cs typeface="Arial" pitchFamily="34" charset="0"/>
              </a:rPr>
              <a:t>C V </a:t>
            </a:r>
            <a:r>
              <a:rPr lang="en-US" sz="2000" dirty="0">
                <a:latin typeface="Arial" pitchFamily="34" charset="0"/>
                <a:cs typeface="Arial" pitchFamily="34" charset="0"/>
              </a:rPr>
              <a:t>Raman</a:t>
            </a:r>
          </a:p>
          <a:p>
            <a:pPr eaLnBrk="1" hangingPunct="1"/>
            <a:r>
              <a:rPr lang="en-US" sz="2000" dirty="0">
                <a:latin typeface="Arial" pitchFamily="34" charset="0"/>
                <a:cs typeface="Arial" pitchFamily="34" charset="0"/>
              </a:rPr>
              <a:t>S </a:t>
            </a:r>
            <a:r>
              <a:rPr lang="en-US" sz="2000" dirty="0" err="1">
                <a:latin typeface="Arial" pitchFamily="34" charset="0"/>
                <a:cs typeface="Arial" pitchFamily="34" charset="0"/>
              </a:rPr>
              <a:t>Ramanujan</a:t>
            </a:r>
            <a:endParaRPr lang="en-US" sz="2000" dirty="0">
              <a:latin typeface="Arial" pitchFamily="34" charset="0"/>
              <a:cs typeface="Arial" pitchFamily="34" charset="0"/>
            </a:endParaRPr>
          </a:p>
          <a:p>
            <a:pPr eaLnBrk="1" hangingPunct="1"/>
            <a:r>
              <a:rPr lang="en-US" sz="2000" dirty="0">
                <a:latin typeface="Arial" pitchFamily="34" charset="0"/>
                <a:cs typeface="Arial" pitchFamily="34" charset="0"/>
              </a:rPr>
              <a:t>Sir </a:t>
            </a:r>
            <a:r>
              <a:rPr lang="en-US" sz="2000" dirty="0" smtClean="0">
                <a:latin typeface="Arial" pitchFamily="34" charset="0"/>
                <a:cs typeface="Arial" pitchFamily="34" charset="0"/>
              </a:rPr>
              <a:t>K S </a:t>
            </a:r>
            <a:r>
              <a:rPr lang="en-US" sz="2000" dirty="0">
                <a:latin typeface="Arial" pitchFamily="34" charset="0"/>
                <a:cs typeface="Arial" pitchFamily="34" charset="0"/>
              </a:rPr>
              <a:t>Krishnan</a:t>
            </a:r>
          </a:p>
          <a:p>
            <a:pPr eaLnBrk="1" hangingPunct="1"/>
            <a:r>
              <a:rPr lang="en-US" sz="2000" dirty="0" smtClean="0">
                <a:latin typeface="Arial" pitchFamily="34" charset="0"/>
                <a:cs typeface="Arial" pitchFamily="34" charset="0"/>
              </a:rPr>
              <a:t>S N Bose</a:t>
            </a:r>
            <a:endParaRPr lang="en-US" sz="2000" dirty="0">
              <a:latin typeface="Arial" pitchFamily="34" charset="0"/>
              <a:cs typeface="Arial" pitchFamily="34" charset="0"/>
            </a:endParaRPr>
          </a:p>
          <a:p>
            <a:pPr eaLnBrk="1" hangingPunct="1"/>
            <a:r>
              <a:rPr lang="en-US" sz="2000" dirty="0">
                <a:latin typeface="Arial" pitchFamily="34" charset="0"/>
                <a:cs typeface="Arial" pitchFamily="34" charset="0"/>
              </a:rPr>
              <a:t>Sir M </a:t>
            </a:r>
            <a:r>
              <a:rPr lang="en-US" sz="2000" dirty="0" err="1">
                <a:latin typeface="Arial" pitchFamily="34" charset="0"/>
                <a:cs typeface="Arial" pitchFamily="34" charset="0"/>
              </a:rPr>
              <a:t>Visvesvaraya</a:t>
            </a:r>
            <a:endParaRPr lang="en-US" sz="2000" dirty="0">
              <a:latin typeface="Arial" pitchFamily="34" charset="0"/>
              <a:cs typeface="Arial" pitchFamily="34" charset="0"/>
            </a:endParaRPr>
          </a:p>
          <a:p>
            <a:pPr eaLnBrk="1" hangingPunct="1"/>
            <a:r>
              <a:rPr lang="en-US" sz="2000" dirty="0" smtClean="0">
                <a:latin typeface="Arial" pitchFamily="34" charset="0"/>
                <a:cs typeface="Arial" pitchFamily="34" charset="0"/>
              </a:rPr>
              <a:t>J C </a:t>
            </a:r>
            <a:r>
              <a:rPr lang="en-US" sz="2000" dirty="0">
                <a:latin typeface="Arial" pitchFamily="34" charset="0"/>
                <a:cs typeface="Arial" pitchFamily="34" charset="0"/>
              </a:rPr>
              <a:t>Bose</a:t>
            </a:r>
          </a:p>
          <a:p>
            <a:pPr eaLnBrk="1" hangingPunct="1"/>
            <a:r>
              <a:rPr lang="en-US" sz="2000" dirty="0" err="1">
                <a:latin typeface="Arial" pitchFamily="34" charset="0"/>
                <a:cs typeface="Arial" pitchFamily="34" charset="0"/>
              </a:rPr>
              <a:t>Birbal</a:t>
            </a:r>
            <a:r>
              <a:rPr lang="en-US" sz="2000" dirty="0">
                <a:latin typeface="Arial" pitchFamily="34" charset="0"/>
                <a:cs typeface="Arial" pitchFamily="34" charset="0"/>
              </a:rPr>
              <a:t> </a:t>
            </a:r>
            <a:r>
              <a:rPr lang="en-US" sz="2000" dirty="0" err="1">
                <a:latin typeface="Arial" pitchFamily="34" charset="0"/>
                <a:cs typeface="Arial" pitchFamily="34" charset="0"/>
              </a:rPr>
              <a:t>Sahni</a:t>
            </a:r>
            <a:endParaRPr lang="en-US" sz="2000" dirty="0">
              <a:latin typeface="Arial" pitchFamily="34" charset="0"/>
              <a:cs typeface="Arial" pitchFamily="34" charset="0"/>
            </a:endParaRPr>
          </a:p>
          <a:p>
            <a:pPr eaLnBrk="1" hangingPunct="1"/>
            <a:r>
              <a:rPr lang="en-US" sz="2000" dirty="0" smtClean="0">
                <a:latin typeface="Arial" pitchFamily="34" charset="0"/>
                <a:cs typeface="Arial" pitchFamily="34" charset="0"/>
              </a:rPr>
              <a:t>P C </a:t>
            </a:r>
            <a:r>
              <a:rPr lang="en-US" sz="2000" dirty="0">
                <a:latin typeface="Arial" pitchFamily="34" charset="0"/>
                <a:cs typeface="Arial" pitchFamily="34" charset="0"/>
              </a:rPr>
              <a:t>Ray</a:t>
            </a:r>
          </a:p>
          <a:p>
            <a:pPr eaLnBrk="1" hangingPunct="1"/>
            <a:r>
              <a:rPr lang="en-US" sz="2000" dirty="0" smtClean="0">
                <a:latin typeface="Arial" pitchFamily="34" charset="0"/>
                <a:cs typeface="Arial" pitchFamily="34" charset="0"/>
              </a:rPr>
              <a:t>M N </a:t>
            </a:r>
            <a:r>
              <a:rPr lang="en-US" sz="2000" dirty="0" err="1">
                <a:latin typeface="Arial" pitchFamily="34" charset="0"/>
                <a:cs typeface="Arial" pitchFamily="34" charset="0"/>
              </a:rPr>
              <a:t>Saha</a:t>
            </a:r>
            <a:endParaRPr lang="en-US" sz="2000" dirty="0">
              <a:latin typeface="Arial" pitchFamily="34" charset="0"/>
              <a:cs typeface="Arial" pitchFamily="34" charset="0"/>
            </a:endParaRPr>
          </a:p>
        </p:txBody>
      </p:sp>
      <p:pic>
        <p:nvPicPr>
          <p:cNvPr id="33796" name="Picture 4" descr="c_v_rama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5" y="1600200"/>
            <a:ext cx="8477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200px-Ramanuja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3300" y="1447800"/>
            <a:ext cx="8763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s%2520n%2520bos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2362200"/>
            <a:ext cx="10112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m%2520visvesvaray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1150" y="2895600"/>
            <a:ext cx="857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jcboss">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62700" y="3048000"/>
            <a:ext cx="7239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2002081500130301">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48175" y="3886200"/>
            <a:ext cx="733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PCRay">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34000" y="4419600"/>
            <a:ext cx="685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mn_saha">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10300" y="5029200"/>
            <a:ext cx="7239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indian%2520flag">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10400" y="4114800"/>
            <a:ext cx="1905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3528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685800" y="609600"/>
            <a:ext cx="7772400" cy="762000"/>
          </a:xfrm>
        </p:spPr>
        <p:txBody>
          <a:bodyPr/>
          <a:lstStyle/>
          <a:p>
            <a:r>
              <a:rPr lang="en-US" altLang="en-US" sz="2400" b="1" i="1" dirty="0" smtClean="0">
                <a:solidFill>
                  <a:srgbClr val="FF0000"/>
                </a:solidFill>
                <a:latin typeface="Arial"/>
                <a:cs typeface="Arial"/>
              </a:rPr>
              <a:t>NEHRUVIAN  GRAND VISION OF SCIENCE</a:t>
            </a:r>
            <a:endParaRPr lang="en-IN" altLang="en-US" sz="2400" b="1" i="1" dirty="0" smtClean="0">
              <a:solidFill>
                <a:srgbClr val="FF0000"/>
              </a:solidFill>
              <a:latin typeface="Arial"/>
              <a:cs typeface="Arial"/>
            </a:endParaRPr>
          </a:p>
        </p:txBody>
      </p:sp>
      <p:pic>
        <p:nvPicPr>
          <p:cNvPr id="39940" name="Picture 4" descr="images%255Cimgindia%255Cnehru">
            <a:hlinkClick r:id="rId2"/>
          </p:cNvPr>
          <p:cNvPicPr>
            <a:picLocks noChangeAspect="1" noChangeArrowheads="1"/>
          </p:cNvPicPr>
          <p:nvPr/>
        </p:nvPicPr>
        <p:blipFill>
          <a:blip r:embed="rId3"/>
          <a:srcRect/>
          <a:stretch>
            <a:fillRect/>
          </a:stretch>
        </p:blipFill>
        <p:spPr bwMode="auto">
          <a:xfrm>
            <a:off x="7086600" y="1747838"/>
            <a:ext cx="1828800" cy="2444750"/>
          </a:xfrm>
          <a:prstGeom prst="rect">
            <a:avLst/>
          </a:prstGeom>
          <a:noFill/>
          <a:ln w="9525">
            <a:noFill/>
            <a:miter lim="800000"/>
            <a:headEnd/>
            <a:tailEnd/>
          </a:ln>
        </p:spPr>
      </p:pic>
      <p:sp>
        <p:nvSpPr>
          <p:cNvPr id="2" name="TextBox 1"/>
          <p:cNvSpPr txBox="1"/>
          <p:nvPr/>
        </p:nvSpPr>
        <p:spPr>
          <a:xfrm>
            <a:off x="395537" y="1484784"/>
            <a:ext cx="5904655" cy="5632310"/>
          </a:xfrm>
          <a:prstGeom prst="rect">
            <a:avLst/>
          </a:prstGeom>
          <a:noFill/>
        </p:spPr>
        <p:txBody>
          <a:bodyPr wrap="square" rtlCol="0">
            <a:spAutoFit/>
          </a:bodyPr>
          <a:lstStyle/>
          <a:p>
            <a:pPr algn="just"/>
            <a:r>
              <a:rPr lang="en-US" altLang="en-US" sz="2400" dirty="0">
                <a:latin typeface="Arial"/>
                <a:cs typeface="Arial"/>
              </a:rPr>
              <a:t>“ I realized that  science was not only a pleasant diversion and abstraction, but was of the very texture of life, without which our modern world would vanish away……..It was science alone that could solve these  problems of hunger and poverty, of insanitation and illiteracy, of superstition and deadening custom and tradition, of vast resources running to waste, of a rich country inhabited by starving people.”</a:t>
            </a:r>
          </a:p>
          <a:p>
            <a:endParaRPr lang="en-US" altLang="en-US" sz="2400" dirty="0">
              <a:latin typeface="Arial"/>
              <a:cs typeface="Arial"/>
            </a:endParaRPr>
          </a:p>
          <a:p>
            <a:pPr algn="r"/>
            <a:r>
              <a:rPr lang="en-US" altLang="en-US" sz="2400" i="1" dirty="0">
                <a:latin typeface="Arial"/>
                <a:cs typeface="Arial"/>
              </a:rPr>
              <a:t>Indian Science Congress, Calcutta, 1938</a:t>
            </a:r>
          </a:p>
          <a:p>
            <a:endParaRPr lang="en-IN" altLang="en-US" sz="2400" dirty="0">
              <a:latin typeface="Arial"/>
              <a:cs typeface="Arial"/>
            </a:endParaRPr>
          </a:p>
          <a:p>
            <a:endParaRPr lang="en-US" sz="2400"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2492897"/>
            <a:ext cx="7931224" cy="648072"/>
          </a:xfrm>
          <a:ln w="19050">
            <a:solidFill>
              <a:schemeClr val="tx1"/>
            </a:solidFill>
          </a:ln>
          <a:effectLst>
            <a:outerShdw blurRad="50800" dist="38100" dir="2700000" algn="tl" rotWithShape="0">
              <a:prstClr val="black">
                <a:alpha val="40000"/>
              </a:prstClr>
            </a:outerShdw>
          </a:effectLst>
        </p:spPr>
        <p:txBody>
          <a:bodyPr/>
          <a:lstStyle/>
          <a:p>
            <a:pPr marL="0" indent="0">
              <a:buNone/>
            </a:pPr>
            <a:r>
              <a:rPr lang="en-US" b="1" i="1" dirty="0" smtClean="0">
                <a:solidFill>
                  <a:srgbClr val="FF0000"/>
                </a:solidFill>
                <a:latin typeface="Arial" pitchFamily="34" charset="0"/>
                <a:cs typeface="Arial" pitchFamily="34" charset="0"/>
              </a:rPr>
              <a:t>Origins of modern scientific enterprise</a:t>
            </a:r>
            <a:endParaRPr lang="en-US" b="1" i="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7095875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748602"/>
            <a:ext cx="8064896" cy="461665"/>
          </a:xfrm>
          <a:prstGeom prst="rect">
            <a:avLst/>
          </a:prstGeom>
          <a:noFill/>
        </p:spPr>
        <p:txBody>
          <a:bodyPr wrap="square" rtlCol="0">
            <a:spAutoFit/>
          </a:bodyPr>
          <a:lstStyle/>
          <a:p>
            <a:pPr algn="ctr"/>
            <a:r>
              <a:rPr lang="en-US" sz="2400" b="1" i="1" dirty="0" smtClean="0">
                <a:solidFill>
                  <a:srgbClr val="FF0000"/>
                </a:solidFill>
                <a:latin typeface="Arial"/>
                <a:cs typeface="Arial"/>
              </a:rPr>
              <a:t>THE ORIGINS OF MODERN SCIENCE</a:t>
            </a:r>
            <a:endParaRPr lang="en-US" sz="2400" b="1" i="1" dirty="0">
              <a:solidFill>
                <a:srgbClr val="FF0000"/>
              </a:solidFill>
              <a:latin typeface="Arial"/>
              <a:cs typeface="Arial"/>
            </a:endParaRPr>
          </a:p>
        </p:txBody>
      </p:sp>
      <p:sp>
        <p:nvSpPr>
          <p:cNvPr id="4" name="TextBox 3"/>
          <p:cNvSpPr txBox="1"/>
          <p:nvPr/>
        </p:nvSpPr>
        <p:spPr>
          <a:xfrm>
            <a:off x="467544" y="1628800"/>
            <a:ext cx="7632848" cy="5262979"/>
          </a:xfrm>
          <a:prstGeom prst="rect">
            <a:avLst/>
          </a:prstGeom>
          <a:noFill/>
        </p:spPr>
        <p:txBody>
          <a:bodyPr wrap="square" rtlCol="0">
            <a:spAutoFit/>
          </a:bodyPr>
          <a:lstStyle/>
          <a:p>
            <a:pPr marL="342900" indent="-342900" algn="just">
              <a:buFont typeface="Wingdings" charset="2"/>
              <a:buChar char="Ø"/>
            </a:pPr>
            <a:r>
              <a:rPr lang="en-US" sz="2400" dirty="0" smtClean="0">
                <a:latin typeface="Arial"/>
                <a:cs typeface="Arial"/>
              </a:rPr>
              <a:t>Scientific modernity began  around 1700 with the publication of Isaac Newton’s publication of “</a:t>
            </a:r>
            <a:r>
              <a:rPr lang="en-US" sz="2400" dirty="0" err="1" smtClean="0">
                <a:latin typeface="Arial"/>
                <a:cs typeface="Arial"/>
              </a:rPr>
              <a:t>Opticks</a:t>
            </a:r>
            <a:r>
              <a:rPr lang="en-US" sz="2400" dirty="0" smtClean="0">
                <a:latin typeface="Arial"/>
                <a:cs typeface="Arial"/>
              </a:rPr>
              <a:t>”</a:t>
            </a:r>
          </a:p>
          <a:p>
            <a:pPr marL="342900" indent="-342900" algn="just">
              <a:buFont typeface="Wingdings" charset="2"/>
              <a:buChar char="Ø"/>
            </a:pPr>
            <a:r>
              <a:rPr lang="en-US" sz="2400" dirty="0" smtClean="0">
                <a:latin typeface="Arial"/>
                <a:cs typeface="Arial"/>
              </a:rPr>
              <a:t>This was the forerunner to the Age of Reason and the emergence of Enlightenment</a:t>
            </a:r>
          </a:p>
          <a:p>
            <a:pPr marL="342900" indent="-342900" algn="just">
              <a:buFont typeface="Wingdings" charset="2"/>
              <a:buChar char="Ø"/>
            </a:pPr>
            <a:r>
              <a:rPr lang="en-US" sz="2400" dirty="0" smtClean="0">
                <a:latin typeface="Arial"/>
                <a:cs typeface="Arial"/>
              </a:rPr>
              <a:t>Enlightenment provided an exalted view of human rationality and claimed that all individuals have the right as well as the power  to shape their own destinies</a:t>
            </a:r>
          </a:p>
          <a:p>
            <a:pPr marL="342900" indent="-342900" algn="just">
              <a:buFont typeface="Wingdings" charset="2"/>
              <a:buChar char="Ø"/>
            </a:pPr>
            <a:r>
              <a:rPr lang="en-US" sz="2400" dirty="0" smtClean="0">
                <a:latin typeface="Arial"/>
                <a:cs typeface="Arial"/>
              </a:rPr>
              <a:t>This led to the emergence of rational scientific inquiry  processes resulting in epoch making discoveries and eventually to the industrial revolution</a:t>
            </a:r>
            <a:endParaRPr lang="en-US" sz="2400" dirty="0">
              <a:latin typeface="Arial"/>
              <a:cs typeface="Arial"/>
            </a:endParaRPr>
          </a:p>
          <a:p>
            <a:pPr marL="342900" indent="-342900" algn="just">
              <a:buFont typeface="Wingdings" charset="2"/>
              <a:buChar char="Ø"/>
            </a:pPr>
            <a:endParaRPr lang="en-US" sz="2400"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i="1" dirty="0" smtClean="0">
                <a:solidFill>
                  <a:srgbClr val="FF0000"/>
                </a:solidFill>
                <a:latin typeface="Arial"/>
                <a:cs typeface="Arial"/>
              </a:rPr>
              <a:t>MAN IN CONTROL OF HIS OWN DESTINY</a:t>
            </a:r>
            <a:endParaRPr lang="en-US" sz="2400" b="1" i="1" dirty="0">
              <a:solidFill>
                <a:srgbClr val="FF0000"/>
              </a:solidFill>
              <a:latin typeface="Arial"/>
              <a:cs typeface="Arial"/>
            </a:endParaRPr>
          </a:p>
        </p:txBody>
      </p:sp>
      <p:sp>
        <p:nvSpPr>
          <p:cNvPr id="3" name="Content Placeholder 2"/>
          <p:cNvSpPr>
            <a:spLocks noGrp="1"/>
          </p:cNvSpPr>
          <p:nvPr>
            <p:ph idx="1"/>
          </p:nvPr>
        </p:nvSpPr>
        <p:spPr>
          <a:xfrm>
            <a:off x="467544" y="1196753"/>
            <a:ext cx="8219256" cy="3384376"/>
          </a:xfrm>
        </p:spPr>
        <p:txBody>
          <a:bodyPr>
            <a:normAutofit/>
          </a:bodyPr>
          <a:lstStyle/>
          <a:p>
            <a:r>
              <a:rPr lang="en-US" sz="2200" dirty="0" smtClean="0">
                <a:latin typeface="Arial"/>
                <a:cs typeface="Arial"/>
              </a:rPr>
              <a:t>I think; therefore, I am : Rene Descartes (1596-1650), Father of western philosophy and believer in rationalism</a:t>
            </a:r>
          </a:p>
          <a:p>
            <a:r>
              <a:rPr lang="en-US" sz="2200" dirty="0">
                <a:latin typeface="Arial"/>
                <a:cs typeface="Arial"/>
              </a:rPr>
              <a:t>The Critique of Pure  Reason: Immanuel Kant </a:t>
            </a:r>
            <a:r>
              <a:rPr lang="en-US" sz="2200" dirty="0" smtClean="0">
                <a:latin typeface="Arial"/>
                <a:cs typeface="Arial"/>
              </a:rPr>
              <a:t>(1724</a:t>
            </a:r>
            <a:r>
              <a:rPr lang="en-US" sz="2200" dirty="0">
                <a:latin typeface="Arial"/>
                <a:cs typeface="Arial"/>
              </a:rPr>
              <a:t>-1804), Mind shapes our </a:t>
            </a:r>
            <a:r>
              <a:rPr lang="en-US" sz="2200" dirty="0" smtClean="0">
                <a:latin typeface="Arial"/>
                <a:cs typeface="Arial"/>
              </a:rPr>
              <a:t>experience</a:t>
            </a:r>
            <a:r>
              <a:rPr lang="en-US" sz="2200" dirty="0">
                <a:latin typeface="Arial"/>
                <a:cs typeface="Arial"/>
              </a:rPr>
              <a:t>; proposed the concept of space and time as well as cause and </a:t>
            </a:r>
            <a:r>
              <a:rPr lang="en-US" sz="2200" dirty="0" smtClean="0">
                <a:latin typeface="Arial"/>
                <a:cs typeface="Arial"/>
              </a:rPr>
              <a:t>effect</a:t>
            </a:r>
          </a:p>
          <a:p>
            <a:r>
              <a:rPr lang="en-US" sz="2200" dirty="0" smtClean="0">
                <a:latin typeface="Arial"/>
                <a:cs typeface="Arial"/>
              </a:rPr>
              <a:t>How </a:t>
            </a:r>
            <a:r>
              <a:rPr lang="en-US" sz="2200" dirty="0">
                <a:latin typeface="Arial"/>
                <a:cs typeface="Arial"/>
              </a:rPr>
              <a:t>we </a:t>
            </a:r>
            <a:r>
              <a:rPr lang="en-US" sz="2200" dirty="0" smtClean="0">
                <a:latin typeface="Arial"/>
                <a:cs typeface="Arial"/>
              </a:rPr>
              <a:t>think (1910) </a:t>
            </a:r>
            <a:r>
              <a:rPr lang="en-US" sz="2200" dirty="0">
                <a:latin typeface="Arial"/>
                <a:cs typeface="Arial"/>
              </a:rPr>
              <a:t>? : John </a:t>
            </a:r>
            <a:r>
              <a:rPr lang="en-US" sz="2200" dirty="0" smtClean="0">
                <a:latin typeface="Arial"/>
                <a:cs typeface="Arial"/>
              </a:rPr>
              <a:t>Dewey(1859-1952), American philosopher and thinker who propagated the view  that democracies encouraged free thought</a:t>
            </a:r>
            <a:endParaRPr lang="en-US" sz="2200" dirty="0">
              <a:latin typeface="Arial"/>
              <a:cs typeface="Arial"/>
            </a:endParaRPr>
          </a:p>
          <a:p>
            <a:pPr marL="0" indent="0">
              <a:buNone/>
            </a:pPr>
            <a:endParaRPr lang="en-US" dirty="0"/>
          </a:p>
        </p:txBody>
      </p:sp>
      <p:sp>
        <p:nvSpPr>
          <p:cNvPr id="4" name="TextBox 3"/>
          <p:cNvSpPr txBox="1"/>
          <p:nvPr/>
        </p:nvSpPr>
        <p:spPr>
          <a:xfrm>
            <a:off x="395536" y="4293096"/>
            <a:ext cx="8280920" cy="2308324"/>
          </a:xfrm>
          <a:prstGeom prst="rect">
            <a:avLst/>
          </a:prstGeom>
          <a:noFill/>
        </p:spPr>
        <p:txBody>
          <a:bodyPr wrap="square" rtlCol="0">
            <a:spAutoFit/>
          </a:bodyPr>
          <a:lstStyle/>
          <a:p>
            <a:pPr algn="ctr"/>
            <a:r>
              <a:rPr lang="en-US" sz="2400" b="1" i="1" dirty="0" smtClean="0">
                <a:solidFill>
                  <a:srgbClr val="3366FF"/>
                </a:solidFill>
                <a:latin typeface="Arial"/>
                <a:cs typeface="Arial"/>
              </a:rPr>
              <a:t>Human individuals are the primary agent of creativity</a:t>
            </a:r>
          </a:p>
          <a:p>
            <a:pPr algn="ctr"/>
            <a:endParaRPr lang="en-US" sz="2400" b="1" i="1" dirty="0">
              <a:solidFill>
                <a:srgbClr val="3366FF"/>
              </a:solidFill>
              <a:latin typeface="Arial"/>
              <a:cs typeface="Arial"/>
            </a:endParaRPr>
          </a:p>
          <a:p>
            <a:pPr algn="ctr"/>
            <a:r>
              <a:rPr lang="en-US" sz="2400" i="1" dirty="0" smtClean="0">
                <a:latin typeface="Arial"/>
                <a:cs typeface="Arial"/>
              </a:rPr>
              <a:t>You </a:t>
            </a:r>
            <a:r>
              <a:rPr lang="en-US" sz="2400" i="1" dirty="0">
                <a:latin typeface="Arial"/>
                <a:cs typeface="Arial"/>
              </a:rPr>
              <a:t>are that which you create : Don Reitz, </a:t>
            </a:r>
            <a:r>
              <a:rPr lang="en-US" sz="2400" i="1" dirty="0" smtClean="0">
                <a:latin typeface="Arial"/>
                <a:cs typeface="Arial"/>
              </a:rPr>
              <a:t>American Sculptor 1920-2014</a:t>
            </a:r>
            <a:endParaRPr lang="en-US" sz="2400" i="1" dirty="0">
              <a:latin typeface="Arial"/>
              <a:cs typeface="Arial"/>
            </a:endParaRPr>
          </a:p>
          <a:p>
            <a:pPr algn="ctr"/>
            <a:endParaRPr lang="en-US" sz="2400" i="1" dirty="0">
              <a:latin typeface="Arial"/>
              <a:cs typeface="Arial"/>
            </a:endParaRPr>
          </a:p>
          <a:p>
            <a:pPr algn="ctr"/>
            <a:endParaRPr lang="en-US" sz="2400" i="1" dirty="0">
              <a:latin typeface="Arial"/>
              <a:cs typeface="Arial"/>
            </a:endParaRPr>
          </a:p>
        </p:txBody>
      </p:sp>
    </p:spTree>
    <p:extLst>
      <p:ext uri="{BB962C8B-B14F-4D97-AF65-F5344CB8AC3E}">
        <p14:creationId xmlns:p14="http://schemas.microsoft.com/office/powerpoint/2010/main" val="37702285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107504" y="476672"/>
            <a:ext cx="9036496" cy="4032447"/>
          </a:xfrm>
        </p:spPr>
        <p:txBody>
          <a:bodyPr>
            <a:normAutofit fontScale="77500" lnSpcReduction="20000"/>
          </a:bodyPr>
          <a:lstStyle/>
          <a:p>
            <a:pPr marL="0" indent="0" algn="ctr">
              <a:buNone/>
            </a:pPr>
            <a:r>
              <a:rPr lang="en-US" sz="2800" b="1" dirty="0" smtClean="0">
                <a:solidFill>
                  <a:srgbClr val="0000FF"/>
                </a:solidFill>
                <a:latin typeface="Arial" charset="0"/>
                <a:cs typeface="Arial" charset="0"/>
              </a:rPr>
              <a:t>Science</a:t>
            </a:r>
            <a:r>
              <a:rPr lang="en-US" sz="2800" b="1" dirty="0">
                <a:solidFill>
                  <a:srgbClr val="0000FF"/>
                </a:solidFill>
                <a:latin typeface="Arial" charset="0"/>
                <a:cs typeface="Arial" charset="0"/>
              </a:rPr>
              <a:t>, technology and innovation are</a:t>
            </a:r>
          </a:p>
          <a:p>
            <a:pPr algn="ctr">
              <a:buFontTx/>
              <a:buNone/>
            </a:pPr>
            <a:r>
              <a:rPr lang="en-US" sz="2800" b="1" dirty="0">
                <a:solidFill>
                  <a:srgbClr val="0000FF"/>
                </a:solidFill>
                <a:latin typeface="Arial" charset="0"/>
                <a:cs typeface="Arial" charset="0"/>
              </a:rPr>
              <a:t>social activities</a:t>
            </a:r>
            <a:r>
              <a:rPr lang="en-US" sz="2400" dirty="0">
                <a:latin typeface="Arial" charset="0"/>
                <a:cs typeface="Arial" charset="0"/>
              </a:rPr>
              <a:t>. </a:t>
            </a:r>
            <a:endParaRPr lang="en-US" sz="2400" dirty="0" smtClean="0">
              <a:latin typeface="Arial" charset="0"/>
              <a:cs typeface="Arial" charset="0"/>
            </a:endParaRPr>
          </a:p>
          <a:p>
            <a:pPr>
              <a:buFontTx/>
              <a:buNone/>
            </a:pPr>
            <a:endParaRPr lang="en-US" sz="2400" dirty="0">
              <a:latin typeface="Arial" charset="0"/>
              <a:cs typeface="Arial" charset="0"/>
            </a:endParaRPr>
          </a:p>
          <a:p>
            <a:pPr>
              <a:lnSpc>
                <a:spcPct val="120000"/>
              </a:lnSpc>
              <a:buFontTx/>
              <a:buNone/>
            </a:pPr>
            <a:r>
              <a:rPr lang="en-US" sz="2400" dirty="0" smtClean="0">
                <a:latin typeface="Arial" charset="0"/>
                <a:cs typeface="Arial" charset="0"/>
              </a:rPr>
              <a:t>   </a:t>
            </a:r>
            <a:r>
              <a:rPr lang="en-US" sz="2800" dirty="0" smtClean="0">
                <a:latin typeface="Arial" charset="0"/>
                <a:cs typeface="Arial" charset="0"/>
              </a:rPr>
              <a:t>  They  </a:t>
            </a:r>
            <a:r>
              <a:rPr lang="en-US" sz="2800" dirty="0">
                <a:latin typeface="Arial" charset="0"/>
                <a:cs typeface="Arial" charset="0"/>
              </a:rPr>
              <a:t>can not be done in </a:t>
            </a:r>
            <a:r>
              <a:rPr lang="en-US" sz="2800" dirty="0" smtClean="0">
                <a:latin typeface="Arial" charset="0"/>
                <a:cs typeface="Arial" charset="0"/>
              </a:rPr>
              <a:t>isolation and </a:t>
            </a:r>
            <a:r>
              <a:rPr lang="en-US" sz="2800" dirty="0">
                <a:latin typeface="Arial" charset="0"/>
                <a:cs typeface="Arial" charset="0"/>
              </a:rPr>
              <a:t>therefore, we can not </a:t>
            </a:r>
            <a:r>
              <a:rPr lang="en-US" sz="2800" dirty="0" smtClean="0">
                <a:latin typeface="Arial" charset="0"/>
                <a:cs typeface="Arial" charset="0"/>
              </a:rPr>
              <a:t> disregard </a:t>
            </a:r>
            <a:r>
              <a:rPr lang="en-US" sz="2800" dirty="0">
                <a:latin typeface="Arial" charset="0"/>
                <a:cs typeface="Arial" charset="0"/>
              </a:rPr>
              <a:t>its history……</a:t>
            </a:r>
            <a:r>
              <a:rPr lang="en-US" sz="2800" dirty="0" smtClean="0">
                <a:latin typeface="Arial" charset="0"/>
                <a:cs typeface="Arial" charset="0"/>
              </a:rPr>
              <a:t>…History</a:t>
            </a:r>
            <a:r>
              <a:rPr lang="en-US" sz="2800" dirty="0">
                <a:latin typeface="Arial" charset="0"/>
                <a:cs typeface="Arial" charset="0"/>
              </a:rPr>
              <a:t>,  if viewed as a repository </a:t>
            </a:r>
            <a:endParaRPr lang="en-US" sz="2800" dirty="0" smtClean="0">
              <a:latin typeface="Arial" charset="0"/>
              <a:cs typeface="Arial" charset="0"/>
            </a:endParaRPr>
          </a:p>
          <a:p>
            <a:pPr>
              <a:lnSpc>
                <a:spcPct val="120000"/>
              </a:lnSpc>
              <a:buFontTx/>
              <a:buNone/>
            </a:pPr>
            <a:r>
              <a:rPr lang="en-US" sz="2800" dirty="0">
                <a:latin typeface="Arial" charset="0"/>
                <a:cs typeface="Arial" charset="0"/>
              </a:rPr>
              <a:t> </a:t>
            </a:r>
            <a:r>
              <a:rPr lang="en-US" sz="2800" dirty="0" smtClean="0">
                <a:latin typeface="Arial" charset="0"/>
                <a:cs typeface="Arial" charset="0"/>
              </a:rPr>
              <a:t>    of </a:t>
            </a:r>
            <a:r>
              <a:rPr lang="en-US" sz="2800" dirty="0">
                <a:latin typeface="Arial" charset="0"/>
                <a:cs typeface="Arial" charset="0"/>
              </a:rPr>
              <a:t>more than  anecdote  or chronology, could produce a decisive transformation in the image of science in which we are now possessed.”</a:t>
            </a:r>
          </a:p>
          <a:p>
            <a:endParaRPr lang="en-US" sz="2400" dirty="0">
              <a:latin typeface="Arial" charset="0"/>
            </a:endParaRPr>
          </a:p>
          <a:p>
            <a:pPr algn="r">
              <a:buFontTx/>
              <a:buNone/>
            </a:pPr>
            <a:r>
              <a:rPr lang="en-US" sz="2400" dirty="0">
                <a:latin typeface="Arial" charset="0"/>
              </a:rPr>
              <a:t>	</a:t>
            </a:r>
            <a:r>
              <a:rPr lang="en-US" sz="2400" i="1" dirty="0">
                <a:latin typeface="Arial" charset="0"/>
                <a:cs typeface="Arial" charset="0"/>
              </a:rPr>
              <a:t>	</a:t>
            </a:r>
            <a:r>
              <a:rPr lang="en-US" sz="2300" i="1" dirty="0">
                <a:latin typeface="Arial" charset="0"/>
                <a:cs typeface="Arial" charset="0"/>
              </a:rPr>
              <a:t>Thomas Kuhn</a:t>
            </a:r>
          </a:p>
          <a:p>
            <a:pPr algn="r">
              <a:buFontTx/>
              <a:buNone/>
            </a:pPr>
            <a:r>
              <a:rPr lang="en-US" sz="2300" i="1" dirty="0">
                <a:latin typeface="Arial" charset="0"/>
                <a:cs typeface="Arial" charset="0"/>
              </a:rPr>
              <a:t>		The Structure of Scientific Revolutions, </a:t>
            </a:r>
          </a:p>
          <a:p>
            <a:pPr algn="r">
              <a:buFontTx/>
              <a:buNone/>
            </a:pPr>
            <a:r>
              <a:rPr lang="en-US" sz="2300" i="1" dirty="0">
                <a:latin typeface="Arial" charset="0"/>
                <a:cs typeface="Arial" charset="0"/>
              </a:rPr>
              <a:t>Fourth Edition, 2012</a:t>
            </a:r>
          </a:p>
          <a:p>
            <a:pPr algn="r"/>
            <a:endParaRPr lang="en-US" sz="2300" dirty="0">
              <a:latin typeface="Arial" charset="0"/>
            </a:endParaRPr>
          </a:p>
        </p:txBody>
      </p:sp>
      <p:sp>
        <p:nvSpPr>
          <p:cNvPr id="2" name="TextBox 1"/>
          <p:cNvSpPr txBox="1"/>
          <p:nvPr/>
        </p:nvSpPr>
        <p:spPr>
          <a:xfrm>
            <a:off x="251520" y="4437112"/>
            <a:ext cx="8568952" cy="1846659"/>
          </a:xfrm>
          <a:prstGeom prst="rect">
            <a:avLst/>
          </a:prstGeom>
          <a:solidFill>
            <a:srgbClr val="FFFFE6"/>
          </a:solidFill>
        </p:spPr>
        <p:txBody>
          <a:bodyPr wrap="square" rtlCol="0">
            <a:spAutoFit/>
          </a:bodyPr>
          <a:lstStyle/>
          <a:p>
            <a:pPr algn="ctr"/>
            <a:r>
              <a:rPr lang="en-US" altLang="en-US" sz="2400" i="1" dirty="0">
                <a:latin typeface="Arial"/>
                <a:cs typeface="Arial"/>
              </a:rPr>
              <a:t>Thomas Kuhn defined the history of science in the mold of an  </a:t>
            </a:r>
            <a:r>
              <a:rPr lang="en-US" altLang="en-US" sz="2400" i="1" dirty="0" smtClean="0">
                <a:latin typeface="Arial"/>
                <a:cs typeface="Arial"/>
              </a:rPr>
              <a:t>evolution</a:t>
            </a:r>
          </a:p>
          <a:p>
            <a:pPr algn="ctr"/>
            <a:r>
              <a:rPr lang="en-US" altLang="en-US" sz="2400" b="1" i="1" dirty="0" smtClean="0">
                <a:solidFill>
                  <a:srgbClr val="3366FF"/>
                </a:solidFill>
                <a:latin typeface="Arial"/>
                <a:cs typeface="Arial"/>
              </a:rPr>
              <a:t>The domain of the natural is not essentially different from the domain of the social</a:t>
            </a:r>
            <a:endParaRPr lang="en-US" altLang="en-US" sz="2400" b="1" i="1" dirty="0">
              <a:solidFill>
                <a:srgbClr val="3366FF"/>
              </a:solidFill>
              <a:latin typeface="Arial"/>
              <a:cs typeface="Arial"/>
            </a:endParaRPr>
          </a:p>
          <a:p>
            <a:pPr algn="ctr"/>
            <a:endParaRPr lang="en-US" b="1" dirty="0">
              <a:solidFill>
                <a:srgbClr val="3366FF"/>
              </a:solidFill>
            </a:endParaRPr>
          </a:p>
        </p:txBody>
      </p:sp>
    </p:spTree>
    <p:extLst>
      <p:ext uri="{BB962C8B-B14F-4D97-AF65-F5344CB8AC3E}">
        <p14:creationId xmlns:p14="http://schemas.microsoft.com/office/powerpoint/2010/main" val="13852841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51520" y="260648"/>
            <a:ext cx="8435280" cy="936104"/>
          </a:xfrm>
        </p:spPr>
        <p:txBody>
          <a:bodyPr/>
          <a:lstStyle/>
          <a:p>
            <a:pPr eaLnBrk="1" hangingPunct="1"/>
            <a:r>
              <a:rPr lang="en-US" sz="2800" b="1" i="1" dirty="0">
                <a:solidFill>
                  <a:srgbClr val="FF0000"/>
                </a:solidFill>
                <a:latin typeface="Arial" charset="0"/>
                <a:cs typeface="Arial" charset="0"/>
              </a:rPr>
              <a:t>OUTLINE</a:t>
            </a:r>
          </a:p>
        </p:txBody>
      </p:sp>
      <p:sp>
        <p:nvSpPr>
          <p:cNvPr id="15363" name="Content Placeholder 2"/>
          <p:cNvSpPr>
            <a:spLocks noGrp="1"/>
          </p:cNvSpPr>
          <p:nvPr>
            <p:ph idx="1"/>
          </p:nvPr>
        </p:nvSpPr>
        <p:spPr>
          <a:xfrm>
            <a:off x="323528" y="2348880"/>
            <a:ext cx="8363272" cy="3777283"/>
          </a:xfrm>
        </p:spPr>
        <p:txBody>
          <a:bodyPr/>
          <a:lstStyle/>
          <a:p>
            <a:pPr eaLnBrk="1" hangingPunct="1"/>
            <a:r>
              <a:rPr lang="en-US" sz="2400" dirty="0" smtClean="0">
                <a:latin typeface="Arial" charset="0"/>
                <a:cs typeface="Arial" charset="0"/>
              </a:rPr>
              <a:t>The epochal events of  February 28</a:t>
            </a:r>
          </a:p>
          <a:p>
            <a:pPr eaLnBrk="1" hangingPunct="1"/>
            <a:r>
              <a:rPr lang="en-US" sz="2400" dirty="0" smtClean="0">
                <a:latin typeface="Arial" charset="0"/>
                <a:cs typeface="Arial" charset="0"/>
              </a:rPr>
              <a:t>Science in pre-independent India</a:t>
            </a:r>
            <a:endParaRPr lang="en-US" sz="2400" dirty="0">
              <a:latin typeface="Arial" charset="0"/>
              <a:cs typeface="Arial" charset="0"/>
            </a:endParaRPr>
          </a:p>
          <a:p>
            <a:r>
              <a:rPr lang="en-US" sz="2400" dirty="0" smtClean="0">
                <a:latin typeface="Arial" charset="0"/>
                <a:cs typeface="Arial" charset="0"/>
              </a:rPr>
              <a:t>Origins of modern scientific enterprise</a:t>
            </a:r>
          </a:p>
          <a:p>
            <a:r>
              <a:rPr lang="en-US" sz="2400" dirty="0" smtClean="0">
                <a:latin typeface="Arial" charset="0"/>
                <a:cs typeface="Arial" charset="0"/>
              </a:rPr>
              <a:t>Science </a:t>
            </a:r>
            <a:r>
              <a:rPr lang="en-US" sz="2400" dirty="0">
                <a:latin typeface="Arial" charset="0"/>
                <a:cs typeface="Arial" charset="0"/>
              </a:rPr>
              <a:t>in the 21</a:t>
            </a:r>
            <a:r>
              <a:rPr lang="en-US" sz="2400" baseline="30000" dirty="0">
                <a:latin typeface="Arial" charset="0"/>
                <a:cs typeface="Arial" charset="0"/>
              </a:rPr>
              <a:t>st</a:t>
            </a:r>
            <a:r>
              <a:rPr lang="en-US" sz="2400" dirty="0">
                <a:latin typeface="Arial" charset="0"/>
                <a:cs typeface="Arial" charset="0"/>
              </a:rPr>
              <a:t> </a:t>
            </a:r>
            <a:r>
              <a:rPr lang="en-US" sz="2400" dirty="0" smtClean="0">
                <a:latin typeface="Arial" charset="0"/>
                <a:cs typeface="Arial" charset="0"/>
              </a:rPr>
              <a:t>century</a:t>
            </a:r>
          </a:p>
          <a:p>
            <a:r>
              <a:rPr lang="en-US" sz="2400" dirty="0" smtClean="0">
                <a:latin typeface="Arial" charset="0"/>
                <a:cs typeface="Arial" charset="0"/>
              </a:rPr>
              <a:t>Science in Independent India : Evolution of public </a:t>
            </a:r>
            <a:r>
              <a:rPr lang="en-US" sz="2400" dirty="0">
                <a:latin typeface="Arial" charset="0"/>
                <a:cs typeface="Arial" charset="0"/>
              </a:rPr>
              <a:t>p</a:t>
            </a:r>
            <a:r>
              <a:rPr lang="en-US" sz="2400" dirty="0" smtClean="0">
                <a:latin typeface="Arial" charset="0"/>
                <a:cs typeface="Arial" charset="0"/>
              </a:rPr>
              <a:t>olicies</a:t>
            </a:r>
            <a:endParaRPr lang="en-US" sz="2400" dirty="0">
              <a:latin typeface="Arial" charset="0"/>
              <a:cs typeface="Arial" charset="0"/>
            </a:endParaRPr>
          </a:p>
          <a:p>
            <a:pPr eaLnBrk="1" hangingPunct="1"/>
            <a:r>
              <a:rPr lang="en-US" sz="2400" dirty="0" smtClean="0">
                <a:latin typeface="Arial" charset="0"/>
                <a:cs typeface="Arial" charset="0"/>
              </a:rPr>
              <a:t>Science in contemporary India</a:t>
            </a:r>
          </a:p>
          <a:p>
            <a:pPr eaLnBrk="1" hangingPunct="1"/>
            <a:endParaRPr lang="en-US" sz="2400" dirty="0">
              <a:latin typeface="Arial" charset="0"/>
              <a:cs typeface="Arial" charset="0"/>
            </a:endParaRPr>
          </a:p>
          <a:p>
            <a:pPr eaLnBrk="1" hangingPunct="1"/>
            <a:endParaRPr lang="en-US" sz="2400" b="1" dirty="0">
              <a:latin typeface="Arial" charset="0"/>
              <a:cs typeface="Arial" charset="0"/>
            </a:endParaRPr>
          </a:p>
          <a:p>
            <a:pPr eaLnBrk="1" hangingPunct="1"/>
            <a:endParaRPr lang="en-US" sz="2400" b="1" dirty="0">
              <a:latin typeface="Arial" charset="0"/>
              <a:cs typeface="Arial" charset="0"/>
            </a:endParaRPr>
          </a:p>
          <a:p>
            <a:pPr eaLnBrk="1" hangingPunct="1"/>
            <a:endParaRPr lang="en-US" sz="2400" b="1" dirty="0">
              <a:latin typeface="Arial" charset="0"/>
              <a:cs typeface="Arial" charset="0"/>
            </a:endParaRPr>
          </a:p>
          <a:p>
            <a:pPr eaLnBrk="1" hangingPunct="1"/>
            <a:endParaRPr lang="en-US" sz="2400" b="1" dirty="0">
              <a:latin typeface="Arial" charset="0"/>
              <a:cs typeface="Arial" charset="0"/>
            </a:endParaRPr>
          </a:p>
          <a:p>
            <a:pPr eaLnBrk="1" hangingPunct="1"/>
            <a:endParaRPr lang="en-US" sz="2400" b="1" dirty="0">
              <a:latin typeface="Arial" charset="0"/>
              <a:cs typeface="Arial" charset="0"/>
            </a:endParaRPr>
          </a:p>
          <a:p>
            <a:pPr eaLnBrk="1" hangingPunct="1"/>
            <a:endParaRPr lang="en-US" sz="2400" b="1" dirty="0">
              <a:latin typeface="Arial" charset="0"/>
              <a:cs typeface="Arial" charset="0"/>
            </a:endParaRPr>
          </a:p>
          <a:p>
            <a:pPr eaLnBrk="1" hangingPunct="1"/>
            <a:endParaRPr lang="en-US" dirty="0">
              <a:latin typeface="Calibri" charset="0"/>
            </a:endParaRPr>
          </a:p>
        </p:txBody>
      </p:sp>
    </p:spTree>
    <p:extLst>
      <p:ext uri="{BB962C8B-B14F-4D97-AF65-F5344CB8AC3E}">
        <p14:creationId xmlns:p14="http://schemas.microsoft.com/office/powerpoint/2010/main" val="29541182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z="2400" b="1" i="1" dirty="0" smtClean="0">
                <a:solidFill>
                  <a:srgbClr val="FF0000"/>
                </a:solidFill>
                <a:latin typeface="Arial"/>
                <a:cs typeface="Arial"/>
              </a:rPr>
              <a:t>THE SOCIAL FUNCTION OF SCIENCE</a:t>
            </a:r>
            <a:br>
              <a:rPr lang="en-US" altLang="en-US" sz="2400" b="1" i="1" dirty="0" smtClean="0">
                <a:solidFill>
                  <a:srgbClr val="FF0000"/>
                </a:solidFill>
                <a:latin typeface="Arial"/>
                <a:cs typeface="Arial"/>
              </a:rPr>
            </a:br>
            <a:r>
              <a:rPr lang="en-US" altLang="en-US" sz="2400" i="1" dirty="0" smtClean="0">
                <a:solidFill>
                  <a:schemeClr val="tx1"/>
                </a:solidFill>
                <a:latin typeface="Arial"/>
                <a:cs typeface="Arial"/>
              </a:rPr>
              <a:t>( J.D. Bernal, George Rutledge and Sons, 1939)</a:t>
            </a:r>
            <a:endParaRPr lang="en-IN" altLang="en-US" sz="2400" i="1" dirty="0" smtClean="0">
              <a:solidFill>
                <a:schemeClr val="tx1"/>
              </a:solidFill>
              <a:latin typeface="Arial"/>
              <a:cs typeface="Arial"/>
            </a:endParaRPr>
          </a:p>
        </p:txBody>
      </p:sp>
      <p:sp>
        <p:nvSpPr>
          <p:cNvPr id="21507" name="Content Placeholder 2"/>
          <p:cNvSpPr>
            <a:spLocks noGrp="1"/>
          </p:cNvSpPr>
          <p:nvPr>
            <p:ph idx="1"/>
          </p:nvPr>
        </p:nvSpPr>
        <p:spPr>
          <a:xfrm>
            <a:off x="457200" y="2209800"/>
            <a:ext cx="8229600" cy="1905000"/>
          </a:xfrm>
        </p:spPr>
        <p:txBody>
          <a:bodyPr/>
          <a:lstStyle/>
          <a:p>
            <a:pPr algn="just"/>
            <a:r>
              <a:rPr lang="en-US" altLang="en-US" sz="2400" dirty="0" smtClean="0">
                <a:latin typeface="Arial"/>
                <a:cs typeface="Arial"/>
              </a:rPr>
              <a:t>Utility is the central objective of  the scientific enterprise</a:t>
            </a:r>
          </a:p>
          <a:p>
            <a:pPr algn="just"/>
            <a:r>
              <a:rPr lang="en-US" altLang="en-US" sz="2400" dirty="0" smtClean="0">
                <a:latin typeface="Arial"/>
                <a:cs typeface="Arial"/>
              </a:rPr>
              <a:t>Central role of state in supporting / promoting science</a:t>
            </a:r>
            <a:endParaRPr lang="en-IN" altLang="en-US" sz="2400" dirty="0" smtClean="0">
              <a:latin typeface="Arial"/>
              <a:cs typeface="Arial"/>
            </a:endParaRPr>
          </a:p>
        </p:txBody>
      </p:sp>
      <p:sp>
        <p:nvSpPr>
          <p:cNvPr id="21508" name="TextBox 3"/>
          <p:cNvSpPr txBox="1">
            <a:spLocks noChangeArrowheads="1"/>
          </p:cNvSpPr>
          <p:nvPr/>
        </p:nvSpPr>
        <p:spPr bwMode="auto">
          <a:xfrm>
            <a:off x="395536" y="3861048"/>
            <a:ext cx="8443664" cy="830997"/>
          </a:xfrm>
          <a:prstGeom prst="rect">
            <a:avLst/>
          </a:prstGeom>
          <a:solidFill>
            <a:srgbClr val="FFFFCC"/>
          </a:solidFill>
          <a:ln w="9525">
            <a:noFill/>
            <a:miter lim="800000"/>
            <a:headEnd/>
            <a:tailEnd/>
          </a:ln>
        </p:spPr>
        <p:txBody>
          <a:bodyPr wrap="square">
            <a:spAutoFit/>
          </a:bodyPr>
          <a:lstStyle/>
          <a:p>
            <a:pPr algn="ctr"/>
            <a:r>
              <a:rPr lang="en-US" altLang="en-US" sz="2400" i="1" dirty="0">
                <a:latin typeface="Arial"/>
                <a:cs typeface="Arial"/>
              </a:rPr>
              <a:t>The </a:t>
            </a:r>
            <a:r>
              <a:rPr lang="en-US" altLang="en-US" sz="2400" i="1" dirty="0" smtClean="0">
                <a:latin typeface="Arial"/>
                <a:cs typeface="Arial"/>
              </a:rPr>
              <a:t>rationale for  </a:t>
            </a:r>
            <a:r>
              <a:rPr lang="en-US" altLang="en-US" sz="2400" i="1" dirty="0">
                <a:latin typeface="Arial"/>
                <a:cs typeface="Arial"/>
              </a:rPr>
              <a:t>organized </a:t>
            </a:r>
            <a:r>
              <a:rPr lang="en-US" altLang="en-US" sz="2400" i="1" dirty="0" smtClean="0">
                <a:latin typeface="Arial"/>
                <a:cs typeface="Arial"/>
              </a:rPr>
              <a:t>science,  </a:t>
            </a:r>
            <a:r>
              <a:rPr lang="en-US" altLang="en-US" sz="2400" i="1" dirty="0">
                <a:latin typeface="Arial"/>
                <a:cs typeface="Arial"/>
              </a:rPr>
              <a:t>government  funded or directed science</a:t>
            </a:r>
            <a:endParaRPr lang="en-IN" altLang="en-US" sz="2400" i="1" dirty="0">
              <a:latin typeface="Arial"/>
              <a:cs typeface="Arial"/>
            </a:endParaRPr>
          </a:p>
        </p:txBody>
      </p:sp>
      <p:sp>
        <p:nvSpPr>
          <p:cNvPr id="21509" name="TextBox 4"/>
          <p:cNvSpPr txBox="1">
            <a:spLocks noChangeArrowheads="1"/>
          </p:cNvSpPr>
          <p:nvPr/>
        </p:nvSpPr>
        <p:spPr bwMode="auto">
          <a:xfrm>
            <a:off x="2209800" y="5638800"/>
            <a:ext cx="6781800" cy="923925"/>
          </a:xfrm>
          <a:prstGeom prst="rect">
            <a:avLst/>
          </a:prstGeom>
          <a:noFill/>
          <a:ln w="9525">
            <a:noFill/>
            <a:miter lim="800000"/>
            <a:headEnd/>
            <a:tailEnd/>
          </a:ln>
        </p:spPr>
        <p:txBody>
          <a:bodyPr>
            <a:spAutoFit/>
          </a:bodyPr>
          <a:lstStyle/>
          <a:p>
            <a:endParaRPr lang="en-US" altLang="en-US" i="1" dirty="0"/>
          </a:p>
          <a:p>
            <a:r>
              <a:rPr lang="en-US" altLang="en-US" i="1" dirty="0"/>
              <a:t> </a:t>
            </a:r>
            <a:r>
              <a:rPr lang="en-US" altLang="en-US" i="1" dirty="0">
                <a:latin typeface="Arial"/>
                <a:cs typeface="Arial"/>
              </a:rPr>
              <a:t>Roger </a:t>
            </a:r>
            <a:r>
              <a:rPr lang="en-US" altLang="en-US" i="1" dirty="0" err="1">
                <a:latin typeface="Arial"/>
                <a:cs typeface="Arial"/>
              </a:rPr>
              <a:t>Pielke</a:t>
            </a:r>
            <a:r>
              <a:rPr lang="en-US" altLang="en-US" i="1" dirty="0">
                <a:latin typeface="Arial"/>
                <a:cs typeface="Arial"/>
              </a:rPr>
              <a:t>, Nature, 27 March 2014, Vol. 507, 427</a:t>
            </a:r>
          </a:p>
          <a:p>
            <a:r>
              <a:rPr lang="en-US" altLang="en-US" i="1" dirty="0">
                <a:latin typeface="Arial"/>
                <a:cs typeface="Arial"/>
              </a:rPr>
              <a:t>The Sage of Science, A. Brown,  Oxford University Press, 2007</a:t>
            </a:r>
            <a:endParaRPr lang="en-IN" altLang="en-US" i="1"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ctrTitle"/>
          </p:nvPr>
        </p:nvSpPr>
        <p:spPr>
          <a:xfrm>
            <a:off x="685800" y="152400"/>
            <a:ext cx="7772400" cy="1143000"/>
          </a:xfrm>
        </p:spPr>
        <p:txBody>
          <a:bodyPr/>
          <a:lstStyle/>
          <a:p>
            <a:r>
              <a:rPr lang="en-US" altLang="en-US" sz="2400" b="1" i="1" dirty="0" smtClean="0">
                <a:solidFill>
                  <a:srgbClr val="FF0000"/>
                </a:solidFill>
                <a:latin typeface="Arial"/>
                <a:cs typeface="Arial"/>
              </a:rPr>
              <a:t>THE ROMANTIC VIEW OF SCIENCE</a:t>
            </a:r>
            <a:endParaRPr lang="en-IN" altLang="en-US" sz="2400" b="1" i="1" dirty="0" smtClean="0">
              <a:solidFill>
                <a:srgbClr val="FF0000"/>
              </a:solidFill>
              <a:latin typeface="Arial"/>
              <a:cs typeface="Arial"/>
            </a:endParaRPr>
          </a:p>
        </p:txBody>
      </p:sp>
      <p:sp>
        <p:nvSpPr>
          <p:cNvPr id="23556" name="TextBox 3"/>
          <p:cNvSpPr txBox="1">
            <a:spLocks noChangeArrowheads="1"/>
          </p:cNvSpPr>
          <p:nvPr/>
        </p:nvSpPr>
        <p:spPr bwMode="auto">
          <a:xfrm>
            <a:off x="152400" y="4343400"/>
            <a:ext cx="8686800" cy="1200328"/>
          </a:xfrm>
          <a:prstGeom prst="rect">
            <a:avLst/>
          </a:prstGeom>
          <a:solidFill>
            <a:srgbClr val="FFFFCC"/>
          </a:solidFill>
          <a:ln w="9525">
            <a:noFill/>
            <a:miter lim="800000"/>
            <a:headEnd/>
            <a:tailEnd/>
          </a:ln>
        </p:spPr>
        <p:txBody>
          <a:bodyPr>
            <a:spAutoFit/>
          </a:bodyPr>
          <a:lstStyle/>
          <a:p>
            <a:pPr algn="ctr"/>
            <a:r>
              <a:rPr lang="en-US" sz="2400" i="1" dirty="0">
                <a:latin typeface="Arial"/>
                <a:cs typeface="Arial"/>
              </a:rPr>
              <a:t>The intellectual debate between Bernal and Polanyi was one of the most engrossing debates of the second half of twentieth </a:t>
            </a:r>
            <a:r>
              <a:rPr lang="en-US" sz="2400" i="1" dirty="0" smtClean="0">
                <a:latin typeface="Arial"/>
                <a:cs typeface="Arial"/>
              </a:rPr>
              <a:t>century!</a:t>
            </a:r>
            <a:endParaRPr lang="en-IN" sz="2400" i="1" dirty="0">
              <a:latin typeface="Arial"/>
              <a:cs typeface="Arial"/>
            </a:endParaRPr>
          </a:p>
        </p:txBody>
      </p:sp>
      <p:sp>
        <p:nvSpPr>
          <p:cNvPr id="2" name="TextBox 1"/>
          <p:cNvSpPr txBox="1"/>
          <p:nvPr/>
        </p:nvSpPr>
        <p:spPr>
          <a:xfrm>
            <a:off x="539553" y="1484784"/>
            <a:ext cx="8064896" cy="1938992"/>
          </a:xfrm>
          <a:prstGeom prst="rect">
            <a:avLst/>
          </a:prstGeom>
          <a:noFill/>
        </p:spPr>
        <p:txBody>
          <a:bodyPr wrap="square" rtlCol="0">
            <a:spAutoFit/>
          </a:bodyPr>
          <a:lstStyle/>
          <a:p>
            <a:r>
              <a:rPr lang="en-US" altLang="en-US" sz="2400" dirty="0">
                <a:latin typeface="Arial"/>
                <a:cs typeface="Arial"/>
              </a:rPr>
              <a:t>Individual scientists pursuing truth leads to the most efficient social outcomes</a:t>
            </a:r>
          </a:p>
          <a:p>
            <a:pPr algn="r"/>
            <a:r>
              <a:rPr lang="en-US" altLang="en-US" sz="2400" dirty="0">
                <a:latin typeface="Arial"/>
                <a:cs typeface="Arial"/>
              </a:rPr>
              <a:t>                                            </a:t>
            </a:r>
            <a:r>
              <a:rPr lang="en-US" altLang="en-US" sz="2400" i="1" dirty="0">
                <a:latin typeface="Arial"/>
                <a:cs typeface="Arial"/>
              </a:rPr>
              <a:t>Michael Polanyi</a:t>
            </a:r>
          </a:p>
          <a:p>
            <a:pPr algn="r"/>
            <a:r>
              <a:rPr lang="en-US" altLang="en-US" sz="2400" i="1" dirty="0">
                <a:latin typeface="Arial"/>
                <a:cs typeface="Arial"/>
              </a:rPr>
              <a:t>           The Republic of Science : Its Economic Theory, </a:t>
            </a:r>
          </a:p>
          <a:p>
            <a:pPr algn="r"/>
            <a:r>
              <a:rPr lang="en-US" altLang="en-US" sz="2400" i="1" dirty="0">
                <a:latin typeface="Arial"/>
                <a:cs typeface="Arial"/>
              </a:rPr>
              <a:t>Minerva, I , 54 (1962</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z="2400" b="1" i="1" dirty="0" smtClean="0">
                <a:solidFill>
                  <a:srgbClr val="FF3300"/>
                </a:solidFill>
                <a:latin typeface="Arial" charset="0"/>
                <a:ea typeface="MS PGothic" charset="0"/>
                <a:cs typeface="Arial" charset="0"/>
              </a:rPr>
              <a:t>THE  </a:t>
            </a:r>
            <a:r>
              <a:rPr lang="en-US" sz="2400" b="1" i="1" dirty="0">
                <a:solidFill>
                  <a:srgbClr val="FF3300"/>
                </a:solidFill>
                <a:latin typeface="Arial" charset="0"/>
                <a:ea typeface="MS PGothic" charset="0"/>
                <a:cs typeface="Arial" charset="0"/>
              </a:rPr>
              <a:t>ROMANTIC VIEW OF </a:t>
            </a:r>
            <a:r>
              <a:rPr lang="en-US" sz="2400" b="1" i="1" dirty="0" smtClean="0">
                <a:solidFill>
                  <a:srgbClr val="FF3300"/>
                </a:solidFill>
                <a:latin typeface="Arial" charset="0"/>
                <a:ea typeface="MS PGothic" charset="0"/>
                <a:cs typeface="Arial" charset="0"/>
              </a:rPr>
              <a:t>SCIENCE</a:t>
            </a:r>
            <a:endParaRPr lang="en-US" sz="2400" b="1" i="1" dirty="0">
              <a:solidFill>
                <a:srgbClr val="FF3300"/>
              </a:solidFill>
              <a:latin typeface="Arial" charset="0"/>
              <a:ea typeface="MS PGothic" charset="0"/>
              <a:cs typeface="Arial" charset="0"/>
            </a:endParaRPr>
          </a:p>
        </p:txBody>
      </p:sp>
      <p:sp>
        <p:nvSpPr>
          <p:cNvPr id="26627" name="Content Placeholder 2"/>
          <p:cNvSpPr>
            <a:spLocks noGrp="1"/>
          </p:cNvSpPr>
          <p:nvPr>
            <p:ph idx="1"/>
          </p:nvPr>
        </p:nvSpPr>
        <p:spPr>
          <a:xfrm>
            <a:off x="457200" y="1600200"/>
            <a:ext cx="8229600" cy="2895600"/>
          </a:xfrm>
        </p:spPr>
        <p:txBody>
          <a:bodyPr/>
          <a:lstStyle/>
          <a:p>
            <a:pPr marL="0" indent="0" algn="just">
              <a:buFont typeface="Arial" charset="0"/>
              <a:buNone/>
            </a:pPr>
            <a:r>
              <a:rPr lang="en-US" sz="2400">
                <a:latin typeface="Arial" charset="0"/>
                <a:ea typeface="MS PGothic" charset="0"/>
                <a:cs typeface="Arial" charset="0"/>
              </a:rPr>
              <a:t>“ Scientific research has to do only with the respect with which we regard one another, the dignity of men, our love of culture. It has to do with : are we good painters, good sculptors, great poets? I mean all the things we really venerate in our country and are patriotic about. It has nothing  to do directly with defending our country except to make our country worth defending”</a:t>
            </a:r>
          </a:p>
        </p:txBody>
      </p:sp>
      <p:sp>
        <p:nvSpPr>
          <p:cNvPr id="26628" name="TextBox 4"/>
          <p:cNvSpPr txBox="1">
            <a:spLocks noChangeArrowheads="1"/>
          </p:cNvSpPr>
          <p:nvPr/>
        </p:nvSpPr>
        <p:spPr bwMode="auto">
          <a:xfrm>
            <a:off x="3200400" y="4572000"/>
            <a:ext cx="5715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i="1">
                <a:ea typeface="MS PGothic" charset="0"/>
                <a:cs typeface="MS PGothic" charset="0"/>
              </a:rPr>
              <a:t>Robert Wilson,  arguing for support from the US Congress for building the Fermi National Accelerator, 1969</a:t>
            </a:r>
          </a:p>
          <a:p>
            <a:pPr algn="ctr" eaLnBrk="1" hangingPunct="1"/>
            <a:r>
              <a:rPr lang="en-US" i="1">
                <a:ea typeface="MS PGothic" charset="0"/>
                <a:cs typeface="MS PGothic" charset="0"/>
              </a:rPr>
              <a:t>Source: Scientific Temperament: Three Lives in Contemporary Science,  P. J.Hilts, Holiday House, 1984</a:t>
            </a:r>
          </a:p>
        </p:txBody>
      </p:sp>
    </p:spTree>
    <p:extLst>
      <p:ext uri="{BB962C8B-B14F-4D97-AF65-F5344CB8AC3E}">
        <p14:creationId xmlns:p14="http://schemas.microsoft.com/office/powerpoint/2010/main" val="27257919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a:xfrm rot="10800000" flipV="1">
            <a:off x="990600" y="228600"/>
            <a:ext cx="7086600" cy="990600"/>
          </a:xfrm>
        </p:spPr>
        <p:txBody>
          <a:bodyPr/>
          <a:lstStyle/>
          <a:p>
            <a:r>
              <a:rPr lang="en-US" altLang="en-US" sz="2400" b="1" i="1" dirty="0" smtClean="0">
                <a:solidFill>
                  <a:srgbClr val="FF0000"/>
                </a:solidFill>
                <a:latin typeface="Arial" pitchFamily="34" charset="0"/>
                <a:cs typeface="Arial" pitchFamily="34" charset="0"/>
              </a:rPr>
              <a:t>GOVERNMENT (PUBLIC)  FUNDED RESEARCH IS OF A RECENT ORIGIN</a:t>
            </a:r>
            <a:endParaRPr lang="en-IN" altLang="en-US" sz="2400" b="1" i="1" dirty="0" smtClean="0">
              <a:solidFill>
                <a:srgbClr val="FF0000"/>
              </a:solidFill>
              <a:latin typeface="Arial" pitchFamily="34" charset="0"/>
              <a:cs typeface="Arial" pitchFamily="34" charset="0"/>
            </a:endParaRPr>
          </a:p>
        </p:txBody>
      </p:sp>
      <p:sp>
        <p:nvSpPr>
          <p:cNvPr id="24579" name="TextBox 4"/>
          <p:cNvSpPr txBox="1">
            <a:spLocks noChangeArrowheads="1"/>
          </p:cNvSpPr>
          <p:nvPr/>
        </p:nvSpPr>
        <p:spPr bwMode="auto">
          <a:xfrm>
            <a:off x="683568" y="1196752"/>
            <a:ext cx="7704856" cy="3416320"/>
          </a:xfrm>
          <a:prstGeom prst="rect">
            <a:avLst/>
          </a:prstGeom>
          <a:noFill/>
          <a:ln w="9525">
            <a:noFill/>
            <a:miter lim="800000"/>
            <a:headEnd/>
            <a:tailEnd/>
          </a:ln>
        </p:spPr>
        <p:txBody>
          <a:bodyPr wrap="square">
            <a:spAutoFit/>
          </a:bodyPr>
          <a:lstStyle/>
          <a:p>
            <a:pPr marL="342900" indent="-342900" algn="just">
              <a:buFont typeface="Wingdings" charset="2"/>
              <a:buChar char="Ø"/>
            </a:pPr>
            <a:r>
              <a:rPr lang="en-US" altLang="en-US" sz="2400" dirty="0">
                <a:latin typeface="Arial"/>
                <a:ea typeface="MS PGothic" pitchFamily="34" charset="-128"/>
                <a:cs typeface="Arial"/>
              </a:rPr>
              <a:t>State  funding of research is a post world War II  phenomena</a:t>
            </a:r>
          </a:p>
          <a:p>
            <a:pPr algn="just"/>
            <a:endParaRPr lang="en-US" altLang="en-US" sz="2400" dirty="0">
              <a:latin typeface="Arial"/>
              <a:ea typeface="MS PGothic" pitchFamily="34" charset="-128"/>
              <a:cs typeface="Arial"/>
            </a:endParaRPr>
          </a:p>
          <a:p>
            <a:pPr marL="342900" indent="-342900" algn="just">
              <a:buFont typeface="Wingdings" charset="2"/>
              <a:buChar char="Ø"/>
            </a:pPr>
            <a:r>
              <a:rPr lang="en-US" altLang="en-US" sz="2400" dirty="0">
                <a:latin typeface="Arial"/>
                <a:ea typeface="MS PGothic" pitchFamily="34" charset="-128"/>
                <a:cs typeface="Arial"/>
              </a:rPr>
              <a:t>A large part of  nineteenth  and twentieth century research and explorations in science were not funded by the state.</a:t>
            </a:r>
          </a:p>
          <a:p>
            <a:pPr marL="342900" indent="-342900" algn="just">
              <a:buFont typeface="Wingdings" charset="2"/>
              <a:buChar char="Ø"/>
            </a:pPr>
            <a:endParaRPr lang="en-US" altLang="en-US" sz="2400" dirty="0">
              <a:latin typeface="Arial"/>
              <a:ea typeface="MS PGothic" pitchFamily="34" charset="-128"/>
              <a:cs typeface="Arial"/>
            </a:endParaRPr>
          </a:p>
          <a:p>
            <a:pPr marL="342900" indent="-342900" algn="just">
              <a:buFont typeface="Wingdings" charset="2"/>
              <a:buChar char="Ø"/>
            </a:pPr>
            <a:r>
              <a:rPr lang="en-US" altLang="en-US" sz="2400" dirty="0">
                <a:latin typeface="Arial"/>
                <a:ea typeface="MS PGothic" pitchFamily="34" charset="-128"/>
                <a:cs typeface="Arial"/>
              </a:rPr>
              <a:t>It was the two wars that gave impetus for the state to step in and direct research</a:t>
            </a:r>
            <a:endParaRPr lang="en-IN" altLang="en-US" sz="2400" dirty="0">
              <a:latin typeface="Arial"/>
              <a:ea typeface="MS PGothic" pitchFamily="34" charset="-128"/>
              <a:cs typeface="Arial"/>
            </a:endParaRPr>
          </a:p>
        </p:txBody>
      </p:sp>
      <p:sp>
        <p:nvSpPr>
          <p:cNvPr id="24580" name="TextBox 5"/>
          <p:cNvSpPr txBox="1">
            <a:spLocks noChangeArrowheads="1"/>
          </p:cNvSpPr>
          <p:nvPr/>
        </p:nvSpPr>
        <p:spPr bwMode="auto">
          <a:xfrm>
            <a:off x="762000" y="4648200"/>
            <a:ext cx="7315200" cy="1631216"/>
          </a:xfrm>
          <a:prstGeom prst="rect">
            <a:avLst/>
          </a:prstGeom>
          <a:solidFill>
            <a:srgbClr val="FFFFCC"/>
          </a:solidFill>
          <a:ln w="9525">
            <a:noFill/>
            <a:miter lim="800000"/>
            <a:headEnd/>
            <a:tailEnd/>
          </a:ln>
        </p:spPr>
        <p:txBody>
          <a:bodyPr>
            <a:spAutoFit/>
          </a:bodyPr>
          <a:lstStyle/>
          <a:p>
            <a:pPr algn="ctr"/>
            <a:r>
              <a:rPr lang="en-US" altLang="en-US" sz="2000" i="1" dirty="0">
                <a:latin typeface="Arial"/>
                <a:ea typeface="MS PGothic" pitchFamily="34" charset="-128"/>
                <a:cs typeface="Arial"/>
              </a:rPr>
              <a:t>No government funded research project on energy  technology led to the discovery of steam engine or electricity, nor the discovery of automobiles and airplanes a programmed outcome of a structured approach to transportation technology !</a:t>
            </a:r>
            <a:endParaRPr lang="en-IN" altLang="en-US" sz="2000" i="1" dirty="0">
              <a:latin typeface="Arial"/>
              <a:ea typeface="MS PGothic" pitchFamily="34" charset="-128"/>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51520" y="152400"/>
            <a:ext cx="8568952" cy="684312"/>
          </a:xfrm>
        </p:spPr>
        <p:txBody>
          <a:bodyPr>
            <a:normAutofit fontScale="90000"/>
          </a:bodyPr>
          <a:lstStyle/>
          <a:p>
            <a:r>
              <a:rPr lang="en-US" altLang="en-US" sz="2400" b="1" i="1" dirty="0" smtClean="0">
                <a:solidFill>
                  <a:srgbClr val="FF0000"/>
                </a:solidFill>
                <a:latin typeface="Arial" pitchFamily="34" charset="0"/>
                <a:cs typeface="Arial" pitchFamily="34" charset="0"/>
              </a:rPr>
              <a:t/>
            </a:r>
            <a:br>
              <a:rPr lang="en-US" altLang="en-US" sz="2400" b="1" i="1" dirty="0" smtClean="0">
                <a:solidFill>
                  <a:srgbClr val="FF0000"/>
                </a:solidFill>
                <a:latin typeface="Arial" pitchFamily="34" charset="0"/>
                <a:cs typeface="Arial" pitchFamily="34" charset="0"/>
              </a:rPr>
            </a:br>
            <a:r>
              <a:rPr lang="en-US" altLang="en-US" sz="2400" b="1" i="1" dirty="0" smtClean="0">
                <a:solidFill>
                  <a:srgbClr val="FF0000"/>
                </a:solidFill>
                <a:latin typeface="Arial" pitchFamily="34" charset="0"/>
                <a:cs typeface="Arial" pitchFamily="34" charset="0"/>
              </a:rPr>
              <a:t> PUBLIC FUNDING OF SCIENCE : THE ORIGINS</a:t>
            </a:r>
          </a:p>
        </p:txBody>
      </p:sp>
      <p:sp>
        <p:nvSpPr>
          <p:cNvPr id="25603" name="Content Placeholder 2"/>
          <p:cNvSpPr>
            <a:spLocks noGrp="1"/>
          </p:cNvSpPr>
          <p:nvPr>
            <p:ph idx="1"/>
          </p:nvPr>
        </p:nvSpPr>
        <p:spPr>
          <a:xfrm>
            <a:off x="179512" y="1052736"/>
            <a:ext cx="5688632" cy="5576664"/>
          </a:xfrm>
        </p:spPr>
        <p:txBody>
          <a:bodyPr>
            <a:noAutofit/>
          </a:bodyPr>
          <a:lstStyle/>
          <a:p>
            <a:r>
              <a:rPr lang="en-US" altLang="en-US" sz="2400" dirty="0" smtClean="0">
                <a:latin typeface="Arial"/>
                <a:cs typeface="Arial"/>
              </a:rPr>
              <a:t>The tenet : investment in </a:t>
            </a:r>
            <a:r>
              <a:rPr lang="ja-JP" altLang="en-US" sz="2400" dirty="0" smtClean="0">
                <a:latin typeface="Arial"/>
                <a:cs typeface="Arial"/>
              </a:rPr>
              <a:t>“</a:t>
            </a:r>
            <a:r>
              <a:rPr lang="en-US" altLang="ja-JP" sz="2400" dirty="0" smtClean="0">
                <a:latin typeface="Arial"/>
                <a:cs typeface="Arial"/>
              </a:rPr>
              <a:t>basic research</a:t>
            </a:r>
            <a:r>
              <a:rPr lang="ja-JP" altLang="en-US" sz="2400" dirty="0" smtClean="0">
                <a:latin typeface="Arial"/>
                <a:cs typeface="Arial"/>
              </a:rPr>
              <a:t>”</a:t>
            </a:r>
            <a:r>
              <a:rPr lang="en-US" altLang="ja-JP" sz="2400" dirty="0" smtClean="0">
                <a:latin typeface="Arial"/>
                <a:cs typeface="Arial"/>
              </a:rPr>
              <a:t> by a nation </a:t>
            </a:r>
            <a:r>
              <a:rPr lang="ja-JP" altLang="en-US" sz="2400" dirty="0" smtClean="0">
                <a:latin typeface="Arial"/>
                <a:cs typeface="Arial"/>
              </a:rPr>
              <a:t>”</a:t>
            </a:r>
            <a:r>
              <a:rPr lang="en-US" altLang="ja-JP" sz="2400" dirty="0" smtClean="0">
                <a:latin typeface="Arial"/>
                <a:cs typeface="Arial"/>
              </a:rPr>
              <a:t>performed  without thought of practical ends</a:t>
            </a:r>
            <a:r>
              <a:rPr lang="ja-JP" altLang="en-US" sz="2400" dirty="0" smtClean="0">
                <a:latin typeface="Arial"/>
                <a:cs typeface="Arial"/>
              </a:rPr>
              <a:t>”</a:t>
            </a:r>
            <a:r>
              <a:rPr lang="en-US" altLang="ja-JP" sz="2400" dirty="0" smtClean="0">
                <a:latin typeface="Arial"/>
                <a:cs typeface="Arial"/>
              </a:rPr>
              <a:t> will lead to prosperity for its people. </a:t>
            </a:r>
          </a:p>
          <a:p>
            <a:r>
              <a:rPr lang="en-US" altLang="en-US" sz="2400" dirty="0" smtClean="0">
                <a:latin typeface="Arial"/>
                <a:cs typeface="Arial"/>
              </a:rPr>
              <a:t>More money, more Institutions, more research, more papers and PhD</a:t>
            </a:r>
            <a:r>
              <a:rPr lang="ja-JP" altLang="en-US" sz="2400" dirty="0" smtClean="0">
                <a:latin typeface="Arial"/>
                <a:cs typeface="Arial"/>
              </a:rPr>
              <a:t>’</a:t>
            </a:r>
            <a:r>
              <a:rPr lang="en-US" altLang="ja-JP" sz="2400" dirty="0" smtClean="0">
                <a:latin typeface="Arial"/>
                <a:cs typeface="Arial"/>
              </a:rPr>
              <a:t>s will result in greater prosperity and wealth creation in society</a:t>
            </a:r>
          </a:p>
          <a:p>
            <a:r>
              <a:rPr lang="en-US" altLang="en-US" sz="2400" dirty="0" smtClean="0">
                <a:latin typeface="Arial"/>
                <a:cs typeface="Arial"/>
              </a:rPr>
              <a:t>This tenet  was implicitly accepted  by Governments around the world as an established public policy</a:t>
            </a:r>
          </a:p>
        </p:txBody>
      </p:sp>
      <p:pic>
        <p:nvPicPr>
          <p:cNvPr id="25604" name="Picture 3" descr="C:\Users\lenovo\Pictures\314n3GWfj6L._SY344_PJlook-inside-v2,TopRight,1,0_SH20_BO1,204,203,200_.jpg"/>
          <p:cNvPicPr>
            <a:picLocks noChangeAspect="1" noChangeArrowheads="1"/>
          </p:cNvPicPr>
          <p:nvPr/>
        </p:nvPicPr>
        <p:blipFill>
          <a:blip r:embed="rId2"/>
          <a:srcRect/>
          <a:stretch>
            <a:fillRect/>
          </a:stretch>
        </p:blipFill>
        <p:spPr bwMode="auto">
          <a:xfrm>
            <a:off x="6019800" y="1219200"/>
            <a:ext cx="2200275" cy="3295650"/>
          </a:xfrm>
          <a:prstGeom prst="rect">
            <a:avLst/>
          </a:prstGeom>
          <a:noFill/>
          <a:ln w="9525">
            <a:noFill/>
            <a:miter lim="800000"/>
            <a:headEnd/>
            <a:tailEnd/>
          </a:ln>
        </p:spPr>
      </p:pic>
      <p:pic>
        <p:nvPicPr>
          <p:cNvPr id="25605" name="Picture 2" descr="C:\Users\lenovo\Pictures\Vannevar_Bush_portrait.jpg"/>
          <p:cNvPicPr>
            <a:picLocks noChangeAspect="1" noChangeArrowheads="1"/>
          </p:cNvPicPr>
          <p:nvPr/>
        </p:nvPicPr>
        <p:blipFill>
          <a:blip r:embed="rId3"/>
          <a:srcRect/>
          <a:stretch>
            <a:fillRect/>
          </a:stretch>
        </p:blipFill>
        <p:spPr bwMode="auto">
          <a:xfrm>
            <a:off x="6705600" y="3124200"/>
            <a:ext cx="2263775" cy="1782763"/>
          </a:xfrm>
          <a:prstGeom prst="rect">
            <a:avLst/>
          </a:prstGeom>
          <a:noFill/>
          <a:ln w="9525">
            <a:noFill/>
            <a:miter lim="800000"/>
            <a:headEnd/>
            <a:tailEnd/>
          </a:ln>
        </p:spPr>
      </p:pic>
      <p:sp>
        <p:nvSpPr>
          <p:cNvPr id="25606" name="TextBox 12"/>
          <p:cNvSpPr txBox="1">
            <a:spLocks noChangeArrowheads="1"/>
          </p:cNvSpPr>
          <p:nvPr/>
        </p:nvSpPr>
        <p:spPr bwMode="auto">
          <a:xfrm>
            <a:off x="7086600" y="5105400"/>
            <a:ext cx="696913" cy="369888"/>
          </a:xfrm>
          <a:prstGeom prst="rect">
            <a:avLst/>
          </a:prstGeom>
          <a:noFill/>
          <a:ln w="9525">
            <a:noFill/>
            <a:miter lim="800000"/>
            <a:headEnd/>
            <a:tailEnd/>
          </a:ln>
        </p:spPr>
        <p:txBody>
          <a:bodyPr wrap="none">
            <a:spAutoFit/>
          </a:bodyPr>
          <a:lstStyle/>
          <a:p>
            <a:r>
              <a:rPr lang="en-US" altLang="en-US" b="1" i="1">
                <a:solidFill>
                  <a:srgbClr val="000000"/>
                </a:solidFill>
                <a:ea typeface="MS PGothic" pitchFamily="34" charset="-128"/>
              </a:rPr>
              <a:t>1945</a:t>
            </a:r>
          </a:p>
        </p:txBody>
      </p:sp>
      <p:sp>
        <p:nvSpPr>
          <p:cNvPr id="2" name="TextBox 1"/>
          <p:cNvSpPr txBox="1"/>
          <p:nvPr/>
        </p:nvSpPr>
        <p:spPr>
          <a:xfrm>
            <a:off x="539552" y="5589240"/>
            <a:ext cx="8181320" cy="1200328"/>
          </a:xfrm>
          <a:prstGeom prst="rect">
            <a:avLst/>
          </a:prstGeom>
          <a:solidFill>
            <a:srgbClr val="FFFFE6"/>
          </a:solidFill>
        </p:spPr>
        <p:txBody>
          <a:bodyPr wrap="square" rtlCol="0">
            <a:spAutoFit/>
          </a:bodyPr>
          <a:lstStyle/>
          <a:p>
            <a:pPr algn="ctr"/>
            <a:r>
              <a:rPr lang="en-US" sz="2400" i="1" dirty="0" smtClean="0">
                <a:latin typeface="Arial"/>
                <a:cs typeface="Arial"/>
              </a:rPr>
              <a:t>The Cold War fuelled large public investment in science driven by the military-industrial complex; with the collapse of the Communism, this rationale was lost</a:t>
            </a:r>
            <a:endParaRPr lang="en-US" sz="2400" i="1"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74638"/>
            <a:ext cx="8229600" cy="792162"/>
          </a:xfrm>
        </p:spPr>
        <p:txBody>
          <a:bodyPr/>
          <a:lstStyle/>
          <a:p>
            <a:r>
              <a:rPr lang="en-US" sz="2400" b="1" i="1">
                <a:solidFill>
                  <a:srgbClr val="FF0000"/>
                </a:solidFill>
                <a:latin typeface="Arial" charset="0"/>
                <a:cs typeface="Arial" charset="0"/>
              </a:rPr>
              <a:t>WHY SHOULD  GOVERNMENT FUND SCIENCE ?</a:t>
            </a:r>
          </a:p>
        </p:txBody>
      </p:sp>
      <p:sp>
        <p:nvSpPr>
          <p:cNvPr id="27651" name="Content Placeholder 2"/>
          <p:cNvSpPr>
            <a:spLocks noGrp="1"/>
          </p:cNvSpPr>
          <p:nvPr>
            <p:ph idx="1"/>
          </p:nvPr>
        </p:nvSpPr>
        <p:spPr>
          <a:xfrm>
            <a:off x="304800" y="1219200"/>
            <a:ext cx="8382000" cy="4419600"/>
          </a:xfrm>
        </p:spPr>
        <p:txBody>
          <a:bodyPr/>
          <a:lstStyle/>
          <a:p>
            <a:r>
              <a:rPr lang="en-US" sz="2000">
                <a:latin typeface="Arial" charset="0"/>
                <a:cs typeface="Arial" charset="0"/>
              </a:rPr>
              <a:t>Economic growth and prosperity of a nation depends on investments in science ( Vannevar Bush’s hypothesis)</a:t>
            </a:r>
          </a:p>
          <a:p>
            <a:r>
              <a:rPr lang="en-US" sz="2000">
                <a:latin typeface="Arial" charset="0"/>
                <a:cs typeface="Arial" charset="0"/>
              </a:rPr>
              <a:t>Science is too delicate or precious to leave it to non governmental sectors</a:t>
            </a:r>
          </a:p>
          <a:p>
            <a:r>
              <a:rPr lang="en-US" sz="2000">
                <a:latin typeface="Arial" charset="0"/>
                <a:cs typeface="Arial" charset="0"/>
              </a:rPr>
              <a:t>Government intervention is necessary in S&amp;T to prevent free market failures of emerging technologies</a:t>
            </a:r>
          </a:p>
          <a:p>
            <a:r>
              <a:rPr lang="en-US" sz="2000">
                <a:latin typeface="Arial" charset="0"/>
                <a:cs typeface="Arial" charset="0"/>
              </a:rPr>
              <a:t>Government  and the scientists who get funded have  the best collective wisdom  on the future strategic directions of science and technology</a:t>
            </a:r>
          </a:p>
          <a:p>
            <a:r>
              <a:rPr lang="en-US" sz="2000">
                <a:latin typeface="Arial" charset="0"/>
                <a:cs typeface="Arial" charset="0"/>
              </a:rPr>
              <a:t>Politicians love to fund science; spend small money and take credit for large  successes</a:t>
            </a:r>
          </a:p>
          <a:p>
            <a:r>
              <a:rPr lang="en-US" sz="2000">
                <a:latin typeface="Arial" charset="0"/>
                <a:cs typeface="Arial" charset="0"/>
              </a:rPr>
              <a:t>It is patriotic to fund science ( like defending our borders)</a:t>
            </a:r>
          </a:p>
          <a:p>
            <a:r>
              <a:rPr lang="en-US" sz="2000">
                <a:latin typeface="Arial" charset="0"/>
                <a:cs typeface="Arial" charset="0"/>
              </a:rPr>
              <a:t>Our country needs to produce more Noble Prize winners </a:t>
            </a:r>
          </a:p>
          <a:p>
            <a:endParaRPr lang="en-US" sz="2000">
              <a:latin typeface="Arial" charset="0"/>
              <a:cs typeface="Arial" charset="0"/>
            </a:endParaRPr>
          </a:p>
        </p:txBody>
      </p:sp>
      <p:sp>
        <p:nvSpPr>
          <p:cNvPr id="27652" name="TextBox 3"/>
          <p:cNvSpPr txBox="1">
            <a:spLocks noChangeArrowheads="1"/>
          </p:cNvSpPr>
          <p:nvPr/>
        </p:nvSpPr>
        <p:spPr bwMode="auto">
          <a:xfrm rot="10800000" flipV="1">
            <a:off x="381000" y="5942013"/>
            <a:ext cx="8153400" cy="7080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i="1">
                <a:cs typeface="Arial" charset="0"/>
              </a:rPr>
              <a:t>Scientists love public funds, because it comes with no obligations other than to their own community</a:t>
            </a:r>
          </a:p>
        </p:txBody>
      </p:sp>
    </p:spTree>
    <p:extLst>
      <p:ext uri="{BB962C8B-B14F-4D97-AF65-F5344CB8AC3E}">
        <p14:creationId xmlns:p14="http://schemas.microsoft.com/office/powerpoint/2010/main" val="7048055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4638"/>
            <a:ext cx="8219256" cy="634082"/>
          </a:xfrm>
        </p:spPr>
        <p:txBody>
          <a:bodyPr>
            <a:normAutofit/>
          </a:bodyPr>
          <a:lstStyle/>
          <a:p>
            <a:r>
              <a:rPr lang="en-US" sz="2400" b="1" i="1" dirty="0" smtClean="0">
                <a:solidFill>
                  <a:srgbClr val="FF0000"/>
                </a:solidFill>
                <a:latin typeface="Arial"/>
                <a:cs typeface="Arial"/>
              </a:rPr>
              <a:t>JUSTIFICATION FOR PUBLICLY FUNDED SCIENCE</a:t>
            </a:r>
            <a:endParaRPr lang="en-US" sz="2400" b="1" i="1" dirty="0">
              <a:solidFill>
                <a:srgbClr val="FF0000"/>
              </a:solidFill>
              <a:latin typeface="Arial"/>
              <a:cs typeface="Arial"/>
            </a:endParaRPr>
          </a:p>
        </p:txBody>
      </p:sp>
      <p:sp>
        <p:nvSpPr>
          <p:cNvPr id="3" name="Content Placeholder 2"/>
          <p:cNvSpPr>
            <a:spLocks noGrp="1"/>
          </p:cNvSpPr>
          <p:nvPr>
            <p:ph idx="1"/>
          </p:nvPr>
        </p:nvSpPr>
        <p:spPr>
          <a:xfrm>
            <a:off x="251520" y="1052736"/>
            <a:ext cx="8064896" cy="3456384"/>
          </a:xfrm>
        </p:spPr>
        <p:txBody>
          <a:bodyPr>
            <a:noAutofit/>
          </a:bodyPr>
          <a:lstStyle/>
          <a:p>
            <a:pPr algn="just"/>
            <a:r>
              <a:rPr lang="en-US" sz="2000" dirty="0" smtClean="0">
                <a:latin typeface="Arial"/>
                <a:cs typeface="Arial"/>
              </a:rPr>
              <a:t>Public funding of science provides a framework of theory and experimental data  that places limits on available space for innovation</a:t>
            </a:r>
          </a:p>
          <a:p>
            <a:pPr algn="just"/>
            <a:r>
              <a:rPr lang="en-US" sz="2000" dirty="0" smtClean="0">
                <a:latin typeface="Arial"/>
                <a:cs typeface="Arial"/>
              </a:rPr>
              <a:t>It creates human resources trained in critical inquiry</a:t>
            </a:r>
          </a:p>
          <a:p>
            <a:pPr algn="just"/>
            <a:r>
              <a:rPr lang="en-US" sz="2000" dirty="0" smtClean="0">
                <a:latin typeface="Arial"/>
                <a:cs typeface="Arial"/>
              </a:rPr>
              <a:t>It supports innovation that are too risky  for industry to pursue</a:t>
            </a:r>
          </a:p>
          <a:p>
            <a:pPr algn="just"/>
            <a:r>
              <a:rPr lang="en-US" sz="2000" dirty="0" smtClean="0">
                <a:latin typeface="Arial"/>
                <a:cs typeface="Arial"/>
              </a:rPr>
              <a:t>Public funded research has led to a vast body of knowledge that lie at the foundation of all technologies</a:t>
            </a:r>
          </a:p>
          <a:p>
            <a:pPr algn="just"/>
            <a:r>
              <a:rPr lang="en-US" sz="2000" dirty="0" smtClean="0">
                <a:latin typeface="Arial"/>
                <a:cs typeface="Arial"/>
              </a:rPr>
              <a:t>Science leading to solutions in areas such a new energy sources, public health, built habitats, environment, natural resource conservation and recycling will need public investments</a:t>
            </a:r>
          </a:p>
          <a:p>
            <a:pPr algn="just"/>
            <a:endParaRPr lang="en-US" sz="2000" dirty="0"/>
          </a:p>
        </p:txBody>
      </p:sp>
      <p:sp>
        <p:nvSpPr>
          <p:cNvPr id="4" name="TextBox 3"/>
          <p:cNvSpPr txBox="1"/>
          <p:nvPr/>
        </p:nvSpPr>
        <p:spPr>
          <a:xfrm>
            <a:off x="3707904" y="6021288"/>
            <a:ext cx="5112568" cy="646331"/>
          </a:xfrm>
          <a:prstGeom prst="rect">
            <a:avLst/>
          </a:prstGeom>
          <a:noFill/>
        </p:spPr>
        <p:txBody>
          <a:bodyPr wrap="square" rtlCol="0">
            <a:spAutoFit/>
          </a:bodyPr>
          <a:lstStyle/>
          <a:p>
            <a:r>
              <a:rPr lang="en-US" i="1" dirty="0" smtClean="0">
                <a:latin typeface="Arial"/>
                <a:cs typeface="Arial"/>
              </a:rPr>
              <a:t>J. </a:t>
            </a:r>
            <a:r>
              <a:rPr lang="en-US" i="1" dirty="0" err="1" smtClean="0">
                <a:latin typeface="Arial"/>
                <a:cs typeface="Arial"/>
              </a:rPr>
              <a:t>Stilgoe</a:t>
            </a:r>
            <a:r>
              <a:rPr lang="en-US" i="1" dirty="0" smtClean="0">
                <a:latin typeface="Arial"/>
                <a:cs typeface="Arial"/>
              </a:rPr>
              <a:t>, The Guardian, October 26, 2015</a:t>
            </a:r>
          </a:p>
          <a:p>
            <a:r>
              <a:rPr lang="en-US" i="1" dirty="0" smtClean="0">
                <a:latin typeface="Arial"/>
                <a:cs typeface="Arial"/>
              </a:rPr>
              <a:t>V. Sivaram,  The Newsweek, October 28, 2015</a:t>
            </a:r>
            <a:endParaRPr lang="en-US" i="1" dirty="0">
              <a:latin typeface="Arial"/>
              <a:cs typeface="Arial"/>
            </a:endParaRPr>
          </a:p>
        </p:txBody>
      </p:sp>
      <p:sp>
        <p:nvSpPr>
          <p:cNvPr id="5" name="TextBox 4"/>
          <p:cNvSpPr txBox="1"/>
          <p:nvPr/>
        </p:nvSpPr>
        <p:spPr>
          <a:xfrm>
            <a:off x="323528" y="4509120"/>
            <a:ext cx="8712968" cy="1600438"/>
          </a:xfrm>
          <a:prstGeom prst="rect">
            <a:avLst/>
          </a:prstGeom>
          <a:solidFill>
            <a:srgbClr val="FFFFE6"/>
          </a:solidFill>
        </p:spPr>
        <p:txBody>
          <a:bodyPr wrap="square" rtlCol="0">
            <a:spAutoFit/>
          </a:bodyPr>
          <a:lstStyle/>
          <a:p>
            <a:pPr algn="just"/>
            <a:r>
              <a:rPr lang="en-US" sz="2000" i="1" dirty="0">
                <a:latin typeface="Arial"/>
                <a:cs typeface="Arial"/>
              </a:rPr>
              <a:t>It is </a:t>
            </a:r>
            <a:r>
              <a:rPr lang="en-US" sz="2000" i="1" dirty="0" smtClean="0">
                <a:latin typeface="Arial"/>
                <a:cs typeface="Arial"/>
              </a:rPr>
              <a:t>perfectly </a:t>
            </a:r>
            <a:r>
              <a:rPr lang="en-US" sz="2000" i="1" dirty="0">
                <a:latin typeface="Arial"/>
                <a:cs typeface="Arial"/>
              </a:rPr>
              <a:t>reasonable to build an economic case for  basic research. However, to realize value one needs practical and financial support to underpin training, networks and start up </a:t>
            </a:r>
            <a:r>
              <a:rPr lang="en-US" sz="2000" i="1" dirty="0" smtClean="0">
                <a:latin typeface="Arial"/>
                <a:cs typeface="Arial"/>
              </a:rPr>
              <a:t>investment</a:t>
            </a:r>
          </a:p>
          <a:p>
            <a:pPr algn="just"/>
            <a:r>
              <a:rPr lang="en-US" sz="2000" i="1" dirty="0">
                <a:latin typeface="Arial"/>
                <a:cs typeface="Arial"/>
              </a:rPr>
              <a:t> </a:t>
            </a:r>
            <a:r>
              <a:rPr lang="en-US" sz="2000" i="1" dirty="0" smtClean="0">
                <a:latin typeface="Arial"/>
                <a:cs typeface="Arial"/>
              </a:rPr>
              <a:t>                                  M . </a:t>
            </a:r>
            <a:r>
              <a:rPr lang="en-US" sz="2000" i="1" dirty="0" err="1" smtClean="0">
                <a:latin typeface="Arial"/>
                <a:cs typeface="Arial"/>
              </a:rPr>
              <a:t>Peplow</a:t>
            </a:r>
            <a:r>
              <a:rPr lang="en-US" sz="2000" i="1" dirty="0">
                <a:latin typeface="Arial"/>
                <a:cs typeface="Arial"/>
              </a:rPr>
              <a:t>, </a:t>
            </a:r>
            <a:r>
              <a:rPr lang="en-US" sz="2000" i="1" dirty="0">
                <a:latin typeface="Arial"/>
                <a:cs typeface="Arial"/>
                <a:hlinkClick r:id="rId2"/>
              </a:rPr>
              <a:t> </a:t>
            </a:r>
            <a:r>
              <a:rPr lang="en-US" sz="2000" i="1" dirty="0" smtClean="0">
                <a:latin typeface="Arial"/>
                <a:cs typeface="Arial"/>
                <a:hlinkClick r:id="rId2"/>
              </a:rPr>
              <a:t>www.chemistryworld.org</a:t>
            </a:r>
            <a:r>
              <a:rPr lang="en-US" sz="2000" i="1" dirty="0" smtClean="0">
                <a:latin typeface="Arial"/>
                <a:cs typeface="Arial"/>
              </a:rPr>
              <a:t>,  August </a:t>
            </a:r>
            <a:r>
              <a:rPr lang="en-US" sz="2000" i="1" dirty="0">
                <a:latin typeface="Arial"/>
                <a:cs typeface="Arial"/>
              </a:rPr>
              <a:t>2015</a:t>
            </a:r>
          </a:p>
          <a:p>
            <a:endParaRPr lang="en-US" dirty="0"/>
          </a:p>
        </p:txBody>
      </p:sp>
    </p:spTree>
    <p:extLst>
      <p:ext uri="{BB962C8B-B14F-4D97-AF65-F5344CB8AC3E}">
        <p14:creationId xmlns:p14="http://schemas.microsoft.com/office/powerpoint/2010/main" val="25635442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3356993"/>
            <a:ext cx="8003232" cy="1152128"/>
          </a:xfrm>
          <a:ln w="19050">
            <a:solidFill>
              <a:schemeClr val="tx1"/>
            </a:solidFill>
          </a:ln>
          <a:effectLst>
            <a:outerShdw blurRad="50800" dist="38100" dir="2700000" algn="tl" rotWithShape="0">
              <a:prstClr val="black">
                <a:alpha val="40000"/>
              </a:prstClr>
            </a:outerShdw>
          </a:effectLst>
        </p:spPr>
        <p:txBody>
          <a:bodyPr/>
          <a:lstStyle/>
          <a:p>
            <a:pPr marL="0" indent="0" algn="ctr">
              <a:buNone/>
            </a:pPr>
            <a:r>
              <a:rPr lang="en-US" b="1" i="1" dirty="0">
                <a:solidFill>
                  <a:srgbClr val="FF0000"/>
                </a:solidFill>
                <a:latin typeface="Arial" charset="0"/>
                <a:cs typeface="Arial" charset="0"/>
              </a:rPr>
              <a:t>Science in Independent India : Evolution of public policies</a:t>
            </a:r>
          </a:p>
          <a:p>
            <a:endParaRPr lang="en-US" dirty="0"/>
          </a:p>
        </p:txBody>
      </p:sp>
    </p:spTree>
    <p:extLst>
      <p:ext uri="{BB962C8B-B14F-4D97-AF65-F5344CB8AC3E}">
        <p14:creationId xmlns:p14="http://schemas.microsoft.com/office/powerpoint/2010/main" val="13239169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23528" y="260649"/>
            <a:ext cx="8363272" cy="936103"/>
          </a:xfrm>
        </p:spPr>
        <p:txBody>
          <a:bodyPr>
            <a:normAutofit/>
          </a:bodyPr>
          <a:lstStyle/>
          <a:p>
            <a:r>
              <a:rPr lang="en-US" altLang="en-US" sz="2400" b="1" i="1" dirty="0" smtClean="0">
                <a:solidFill>
                  <a:srgbClr val="FF0000"/>
                </a:solidFill>
                <a:latin typeface="Arial" pitchFamily="34" charset="0"/>
                <a:cs typeface="Arial" pitchFamily="34" charset="0"/>
              </a:rPr>
              <a:t>POLITICAL AND ECONOMIC THOUGHT : EARLY YEARS OF INDIA’S INDEPENDENCE</a:t>
            </a:r>
            <a:endParaRPr lang="en-IN" altLang="en-US" sz="2400" b="1" i="1" dirty="0" smtClean="0">
              <a:solidFill>
                <a:srgbClr val="FF0000"/>
              </a:solidFill>
              <a:latin typeface="Arial" pitchFamily="34" charset="0"/>
              <a:cs typeface="Arial" pitchFamily="34" charset="0"/>
            </a:endParaRPr>
          </a:p>
        </p:txBody>
      </p:sp>
      <p:sp>
        <p:nvSpPr>
          <p:cNvPr id="38915" name="Content Placeholder 2"/>
          <p:cNvSpPr>
            <a:spLocks noGrp="1"/>
          </p:cNvSpPr>
          <p:nvPr>
            <p:ph idx="1"/>
          </p:nvPr>
        </p:nvSpPr>
        <p:spPr>
          <a:xfrm>
            <a:off x="323528" y="1412776"/>
            <a:ext cx="8363272" cy="3529112"/>
          </a:xfrm>
        </p:spPr>
        <p:txBody>
          <a:bodyPr>
            <a:normAutofit/>
          </a:bodyPr>
          <a:lstStyle/>
          <a:p>
            <a:pPr algn="just"/>
            <a:r>
              <a:rPr lang="en-US" altLang="en-US" sz="2400" dirty="0" smtClean="0">
                <a:latin typeface="Arial" pitchFamily="34" charset="0"/>
                <a:cs typeface="Arial" pitchFamily="34" charset="0"/>
              </a:rPr>
              <a:t>State wielding “commanding heights” of the economy (Socialistic Pattern of Society)</a:t>
            </a:r>
          </a:p>
          <a:p>
            <a:pPr algn="just"/>
            <a:r>
              <a:rPr lang="en-US" altLang="en-US" sz="2400" dirty="0" smtClean="0">
                <a:latin typeface="Arial" pitchFamily="34" charset="0"/>
                <a:cs typeface="Arial" pitchFamily="34" charset="0"/>
              </a:rPr>
              <a:t>State ownership of industries; Government’s ability to  promote technologies in public enterprises</a:t>
            </a:r>
          </a:p>
          <a:p>
            <a:pPr algn="just"/>
            <a:r>
              <a:rPr lang="en-US" altLang="en-US" sz="2400" dirty="0" smtClean="0">
                <a:latin typeface="Arial" pitchFamily="34" charset="0"/>
                <a:cs typeface="Arial" pitchFamily="34" charset="0"/>
              </a:rPr>
              <a:t>Control on import of processes, products and knowhow; regime of industrial licenses</a:t>
            </a:r>
          </a:p>
          <a:p>
            <a:pPr algn="just"/>
            <a:r>
              <a:rPr lang="en-US" altLang="en-US" sz="2400" dirty="0" smtClean="0">
                <a:latin typeface="Arial" pitchFamily="34" charset="0"/>
                <a:cs typeface="Arial" pitchFamily="34" charset="0"/>
              </a:rPr>
              <a:t>Central planning as an instrument of public policy (The Soviet Model)</a:t>
            </a:r>
            <a:endParaRPr lang="en-IN" altLang="en-US" sz="2400" dirty="0" smtClean="0">
              <a:latin typeface="Arial" pitchFamily="34" charset="0"/>
              <a:cs typeface="Arial" pitchFamily="34" charset="0"/>
            </a:endParaRPr>
          </a:p>
        </p:txBody>
      </p:sp>
      <p:sp>
        <p:nvSpPr>
          <p:cNvPr id="38916" name="TextBox 4"/>
          <p:cNvSpPr txBox="1">
            <a:spLocks noChangeArrowheads="1"/>
          </p:cNvSpPr>
          <p:nvPr/>
        </p:nvSpPr>
        <p:spPr bwMode="auto">
          <a:xfrm>
            <a:off x="381000" y="4724400"/>
            <a:ext cx="8367464" cy="1938992"/>
          </a:xfrm>
          <a:prstGeom prst="rect">
            <a:avLst/>
          </a:prstGeom>
          <a:solidFill>
            <a:srgbClr val="FFFBC2"/>
          </a:solidFill>
          <a:ln w="9525">
            <a:noFill/>
            <a:miter lim="800000"/>
            <a:headEnd/>
            <a:tailEnd/>
          </a:ln>
        </p:spPr>
        <p:txBody>
          <a:bodyPr wrap="square">
            <a:spAutoFit/>
          </a:bodyPr>
          <a:lstStyle/>
          <a:p>
            <a:pPr algn="ctr"/>
            <a:r>
              <a:rPr lang="en-US" altLang="en-US" sz="2400" i="1" dirty="0">
                <a:latin typeface="Arial"/>
                <a:ea typeface="MS PGothic" pitchFamily="34" charset="-128"/>
                <a:cs typeface="Arial"/>
              </a:rPr>
              <a:t>For a country gaining independence after  almost four hundred years of  external dominance, issues such as “self-reliance</a:t>
            </a:r>
            <a:r>
              <a:rPr lang="en-US" altLang="en-US" sz="2400" i="1" dirty="0" smtClean="0">
                <a:latin typeface="Arial"/>
                <a:ea typeface="MS PGothic" pitchFamily="34" charset="-128"/>
                <a:cs typeface="Arial"/>
              </a:rPr>
              <a:t>”</a:t>
            </a:r>
            <a:r>
              <a:rPr lang="en-US" altLang="en-US" sz="2400" i="1" dirty="0">
                <a:latin typeface="Arial"/>
                <a:ea typeface="MS PGothic" pitchFamily="34" charset="-128"/>
                <a:cs typeface="Arial"/>
              </a:rPr>
              <a:t> </a:t>
            </a:r>
            <a:r>
              <a:rPr lang="en-US" altLang="en-US" sz="2400" i="1" dirty="0" smtClean="0">
                <a:latin typeface="Arial"/>
                <a:ea typeface="MS PGothic" pitchFamily="34" charset="-128"/>
                <a:cs typeface="Arial"/>
              </a:rPr>
              <a:t>and </a:t>
            </a:r>
            <a:r>
              <a:rPr lang="en-US" altLang="en-US" sz="2400" i="1" dirty="0">
                <a:latin typeface="Arial"/>
                <a:ea typeface="MS PGothic" pitchFamily="34" charset="-128"/>
                <a:cs typeface="Arial"/>
              </a:rPr>
              <a:t>“indigenous development”  of technology were the underlying basis of </a:t>
            </a:r>
            <a:r>
              <a:rPr lang="en-US" altLang="en-US" sz="2400" i="1" dirty="0" smtClean="0">
                <a:latin typeface="Arial"/>
                <a:ea typeface="MS PGothic" pitchFamily="34" charset="-128"/>
                <a:cs typeface="Arial"/>
              </a:rPr>
              <a:t>national  </a:t>
            </a:r>
            <a:r>
              <a:rPr lang="en-US" altLang="en-US" sz="2400" i="1" dirty="0">
                <a:latin typeface="Arial"/>
                <a:ea typeface="MS PGothic" pitchFamily="34" charset="-128"/>
                <a:cs typeface="Arial"/>
              </a:rPr>
              <a:t>pride, echoes of which we hear even today</a:t>
            </a:r>
            <a:endParaRPr lang="en-IN" altLang="en-US" sz="2400" i="1" dirty="0">
              <a:latin typeface="Arial"/>
              <a:ea typeface="MS PGothic" pitchFamily="34" charset="-128"/>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ctrTitle"/>
          </p:nvPr>
        </p:nvSpPr>
        <p:spPr>
          <a:xfrm>
            <a:off x="685800" y="152400"/>
            <a:ext cx="7772400" cy="1066800"/>
          </a:xfrm>
        </p:spPr>
        <p:txBody>
          <a:bodyPr/>
          <a:lstStyle/>
          <a:p>
            <a:r>
              <a:rPr lang="en-US" altLang="en-US" sz="2400" b="1" i="1" dirty="0" smtClean="0">
                <a:solidFill>
                  <a:srgbClr val="FF0000"/>
                </a:solidFill>
                <a:latin typeface="Arial"/>
                <a:cs typeface="Arial"/>
              </a:rPr>
              <a:t>BEYOND  MERE PRACTICE OF SCIENCE : THE SCIENTIFIC TEMPER</a:t>
            </a:r>
            <a:endParaRPr lang="en-IN" altLang="en-US" sz="2400" b="1" i="1" dirty="0" smtClean="0">
              <a:solidFill>
                <a:srgbClr val="FF0000"/>
              </a:solidFill>
              <a:latin typeface="Arial"/>
              <a:cs typeface="Arial"/>
            </a:endParaRPr>
          </a:p>
        </p:txBody>
      </p:sp>
      <p:sp>
        <p:nvSpPr>
          <p:cNvPr id="40964" name="TextBox 3"/>
          <p:cNvSpPr txBox="1">
            <a:spLocks noChangeArrowheads="1"/>
          </p:cNvSpPr>
          <p:nvPr/>
        </p:nvSpPr>
        <p:spPr bwMode="auto">
          <a:xfrm>
            <a:off x="251520" y="5589240"/>
            <a:ext cx="8640960" cy="1200328"/>
          </a:xfrm>
          <a:prstGeom prst="rect">
            <a:avLst/>
          </a:prstGeom>
          <a:solidFill>
            <a:srgbClr val="FFFFCC"/>
          </a:solidFill>
          <a:ln w="9525">
            <a:noFill/>
            <a:miter lim="800000"/>
            <a:headEnd/>
            <a:tailEnd/>
          </a:ln>
        </p:spPr>
        <p:txBody>
          <a:bodyPr wrap="square">
            <a:spAutoFit/>
          </a:bodyPr>
          <a:lstStyle/>
          <a:p>
            <a:pPr algn="ctr"/>
            <a:r>
              <a:rPr lang="en-US" sz="2400" i="1" dirty="0">
                <a:latin typeface="Arial"/>
                <a:cs typeface="Arial"/>
              </a:rPr>
              <a:t>Nehru borrowed the concepts of “scientific thoughts” from Francis Bacon, John Stuart Mill and Bertrand Russell and gave it his own unique idiom </a:t>
            </a:r>
            <a:endParaRPr lang="en-IN" sz="2400" i="1" dirty="0">
              <a:latin typeface="Arial"/>
              <a:cs typeface="Arial"/>
            </a:endParaRPr>
          </a:p>
        </p:txBody>
      </p:sp>
      <p:sp>
        <p:nvSpPr>
          <p:cNvPr id="2" name="TextBox 1"/>
          <p:cNvSpPr txBox="1"/>
          <p:nvPr/>
        </p:nvSpPr>
        <p:spPr>
          <a:xfrm>
            <a:off x="251520" y="1124744"/>
            <a:ext cx="8640960" cy="4893647"/>
          </a:xfrm>
          <a:prstGeom prst="rect">
            <a:avLst/>
          </a:prstGeom>
          <a:noFill/>
        </p:spPr>
        <p:txBody>
          <a:bodyPr wrap="square" rtlCol="0">
            <a:spAutoFit/>
          </a:bodyPr>
          <a:lstStyle/>
          <a:p>
            <a:pPr algn="just"/>
            <a:r>
              <a:rPr lang="en-IN" altLang="en-US" sz="2400" dirty="0">
                <a:latin typeface="Arial"/>
                <a:cs typeface="Arial"/>
              </a:rPr>
              <a:t>Large numbers of people talk glibly about science today and yet in their lives or actions do not exhibit a trace of science.....But science is something more. It is a way of training the mind to look at life and the whole social structure...So I stress the need for the development of a </a:t>
            </a:r>
            <a:r>
              <a:rPr lang="en-IN" altLang="en-US" sz="2400" i="1" dirty="0">
                <a:latin typeface="Arial"/>
                <a:cs typeface="Arial"/>
              </a:rPr>
              <a:t>scientific mind and temper </a:t>
            </a:r>
            <a:r>
              <a:rPr lang="en-IN" altLang="en-US" sz="2400" dirty="0">
                <a:latin typeface="Arial"/>
                <a:cs typeface="Arial"/>
              </a:rPr>
              <a:t>which is more important than actual discovery as it is out of this temper and method that many more discoveries will come.</a:t>
            </a:r>
          </a:p>
          <a:p>
            <a:pPr algn="r"/>
            <a:r>
              <a:rPr lang="en-US" altLang="en-US" sz="2400" i="1" dirty="0" smtClean="0">
                <a:latin typeface="Arial"/>
                <a:cs typeface="Arial"/>
              </a:rPr>
              <a:t>Jawaharlal </a:t>
            </a:r>
            <a:r>
              <a:rPr lang="en-US" altLang="en-US" sz="2400" i="1" dirty="0">
                <a:latin typeface="Arial"/>
                <a:cs typeface="Arial"/>
              </a:rPr>
              <a:t>Nehru, </a:t>
            </a:r>
          </a:p>
          <a:p>
            <a:pPr algn="r"/>
            <a:r>
              <a:rPr lang="en-US" altLang="en-US" sz="2400" i="1" dirty="0">
                <a:latin typeface="Arial"/>
                <a:cs typeface="Arial"/>
              </a:rPr>
              <a:t>Inaugural Speech ay the opening of National Physical Laboratory, New Delhi, January 1950 </a:t>
            </a:r>
            <a:endParaRPr lang="en-IN" altLang="en-US" sz="2400" i="1" dirty="0">
              <a:latin typeface="Arial"/>
              <a:cs typeface="Arial"/>
            </a:endParaRPr>
          </a:p>
          <a:p>
            <a:pPr algn="just"/>
            <a:endParaRPr lang="en-US" altLang="en-US" sz="2400" dirty="0">
              <a:latin typeface="Arial"/>
              <a:cs typeface="Arial"/>
            </a:endParaRPr>
          </a:p>
          <a:p>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2924944"/>
            <a:ext cx="8003232" cy="648073"/>
          </a:xfrm>
          <a:ln w="28575">
            <a:solidFill>
              <a:schemeClr val="tx1"/>
            </a:solidFill>
          </a:ln>
          <a:effectLst>
            <a:outerShdw blurRad="50800" dist="38100" dir="5400000" algn="t" rotWithShape="0">
              <a:prstClr val="black">
                <a:alpha val="40000"/>
              </a:prstClr>
            </a:outerShdw>
          </a:effectLst>
        </p:spPr>
        <p:txBody>
          <a:bodyPr>
            <a:normAutofit/>
          </a:bodyPr>
          <a:lstStyle/>
          <a:p>
            <a:pPr marL="0" indent="0" algn="ctr">
              <a:buNone/>
            </a:pPr>
            <a:r>
              <a:rPr lang="en-US" b="1" i="1" dirty="0" smtClean="0">
                <a:solidFill>
                  <a:srgbClr val="FF0000"/>
                </a:solidFill>
                <a:latin typeface="Arial" pitchFamily="34" charset="0"/>
                <a:cs typeface="Arial" pitchFamily="34" charset="0"/>
              </a:rPr>
              <a:t>The epochal events of February 28</a:t>
            </a:r>
            <a:endParaRPr lang="en-US" b="1" i="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7136376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Box 2"/>
          <p:cNvSpPr txBox="1">
            <a:spLocks noChangeArrowheads="1"/>
          </p:cNvSpPr>
          <p:nvPr/>
        </p:nvSpPr>
        <p:spPr bwMode="auto">
          <a:xfrm>
            <a:off x="381000" y="4876800"/>
            <a:ext cx="8077200" cy="1569660"/>
          </a:xfrm>
          <a:prstGeom prst="rect">
            <a:avLst/>
          </a:prstGeom>
          <a:solidFill>
            <a:srgbClr val="FFFFCC"/>
          </a:solidFill>
          <a:ln w="9525">
            <a:noFill/>
            <a:miter lim="800000"/>
            <a:headEnd/>
            <a:tailEnd/>
          </a:ln>
        </p:spPr>
        <p:txBody>
          <a:bodyPr>
            <a:spAutoFit/>
          </a:bodyPr>
          <a:lstStyle/>
          <a:p>
            <a:pPr algn="ctr"/>
            <a:r>
              <a:rPr lang="en-US" sz="2400" i="1" dirty="0" smtClean="0">
                <a:latin typeface="Arial"/>
                <a:cs typeface="Arial"/>
              </a:rPr>
              <a:t>For Nehru the State was an instrument for building the scientific temper in the society; he assumed that the spread of education and research in S&amp;T  will embed the “scientific temper” in the lives of  every Indian</a:t>
            </a:r>
            <a:endParaRPr lang="en-IN" sz="2400" i="1" dirty="0">
              <a:latin typeface="Arial"/>
              <a:cs typeface="Arial"/>
            </a:endParaRPr>
          </a:p>
        </p:txBody>
      </p:sp>
      <p:sp>
        <p:nvSpPr>
          <p:cNvPr id="2" name="TextBox 1"/>
          <p:cNvSpPr txBox="1"/>
          <p:nvPr/>
        </p:nvSpPr>
        <p:spPr>
          <a:xfrm>
            <a:off x="683568" y="1484784"/>
            <a:ext cx="8064896" cy="3046988"/>
          </a:xfrm>
          <a:prstGeom prst="rect">
            <a:avLst/>
          </a:prstGeom>
          <a:noFill/>
        </p:spPr>
        <p:txBody>
          <a:bodyPr wrap="square" rtlCol="0">
            <a:spAutoFit/>
          </a:bodyPr>
          <a:lstStyle/>
          <a:p>
            <a:r>
              <a:rPr lang="en-IN" altLang="en-US" sz="2400" dirty="0">
                <a:latin typeface="Arial"/>
                <a:cs typeface="Arial"/>
              </a:rPr>
              <a:t>(It shall be the duty of every citizen of India) “ </a:t>
            </a:r>
            <a:r>
              <a:rPr lang="en-IN" altLang="en-US" sz="2400" i="1" dirty="0">
                <a:latin typeface="Arial"/>
                <a:cs typeface="Arial"/>
              </a:rPr>
              <a:t>to develop the scientific temper, humanism and the spirit of inquiry and reform”</a:t>
            </a:r>
            <a:endParaRPr lang="en-IN" altLang="en-US" sz="2400" dirty="0">
              <a:latin typeface="Arial"/>
              <a:cs typeface="Arial"/>
            </a:endParaRPr>
          </a:p>
          <a:p>
            <a:endParaRPr lang="en-IN" altLang="en-US" sz="2400" dirty="0">
              <a:latin typeface="Arial"/>
              <a:cs typeface="Arial"/>
            </a:endParaRPr>
          </a:p>
          <a:p>
            <a:pPr algn="r"/>
            <a:r>
              <a:rPr lang="en-IN" altLang="en-US" sz="2400" i="1" dirty="0">
                <a:latin typeface="Arial"/>
                <a:cs typeface="Arial"/>
              </a:rPr>
              <a:t>42</a:t>
            </a:r>
            <a:r>
              <a:rPr lang="en-IN" altLang="en-US" sz="2400" i="1" baseline="30000" dirty="0">
                <a:latin typeface="Arial"/>
                <a:cs typeface="Arial"/>
              </a:rPr>
              <a:t>nd</a:t>
            </a:r>
            <a:r>
              <a:rPr lang="en-IN" altLang="en-US" sz="2400" i="1" dirty="0">
                <a:latin typeface="Arial"/>
                <a:cs typeface="Arial"/>
              </a:rPr>
              <a:t> Amendment Part IV-A Article 51-A </a:t>
            </a:r>
          </a:p>
          <a:p>
            <a:pPr algn="r"/>
            <a:r>
              <a:rPr lang="en-IN" altLang="en-US" sz="2400" i="1" dirty="0">
                <a:latin typeface="Arial"/>
                <a:cs typeface="Arial"/>
              </a:rPr>
              <a:t>on Fundamental Duties to the  Constitution of India, 1976</a:t>
            </a:r>
          </a:p>
          <a:p>
            <a:endParaRPr lang="en-IN" altLang="en-US" sz="2400" i="1" dirty="0">
              <a:latin typeface="Arial"/>
              <a:cs typeface="Arial"/>
            </a:endParaRPr>
          </a:p>
          <a:p>
            <a:endParaRPr lang="en-US" sz="2400"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3"/>
          <p:cNvSpPr txBox="1">
            <a:spLocks noChangeArrowheads="1"/>
          </p:cNvSpPr>
          <p:nvPr/>
        </p:nvSpPr>
        <p:spPr bwMode="auto">
          <a:xfrm>
            <a:off x="611560" y="476672"/>
            <a:ext cx="81369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b="1" i="1" dirty="0" smtClean="0">
                <a:solidFill>
                  <a:srgbClr val="FF0000"/>
                </a:solidFill>
              </a:rPr>
              <a:t>SCIENCE IN INDIA POST 1950</a:t>
            </a:r>
            <a:endParaRPr lang="en-US" sz="2400" b="1" i="1" dirty="0">
              <a:solidFill>
                <a:srgbClr val="FF0000"/>
              </a:solidFill>
            </a:endParaRPr>
          </a:p>
        </p:txBody>
      </p:sp>
      <p:sp>
        <p:nvSpPr>
          <p:cNvPr id="2" name="TextBox 1"/>
          <p:cNvSpPr txBox="1"/>
          <p:nvPr/>
        </p:nvSpPr>
        <p:spPr>
          <a:xfrm>
            <a:off x="251520" y="1052736"/>
            <a:ext cx="8640961" cy="5632310"/>
          </a:xfrm>
          <a:prstGeom prst="rect">
            <a:avLst/>
          </a:prstGeom>
          <a:noFill/>
        </p:spPr>
        <p:txBody>
          <a:bodyPr wrap="square" rtlCol="0">
            <a:spAutoFit/>
          </a:bodyPr>
          <a:lstStyle/>
          <a:p>
            <a:pPr marL="342900" indent="-342900" algn="just">
              <a:buFont typeface="Wingdings" charset="2"/>
              <a:buChar char="Ø"/>
            </a:pPr>
            <a:r>
              <a:rPr lang="en-US" sz="2400" dirty="0" smtClean="0">
                <a:latin typeface="Arial" charset="0"/>
                <a:cs typeface="Arial" charset="0"/>
              </a:rPr>
              <a:t>Science in pre-independent India was predominantly individual science pursued within the confines of an University</a:t>
            </a:r>
          </a:p>
          <a:p>
            <a:pPr marL="342900" indent="-342900" algn="just">
              <a:buFont typeface="Wingdings" charset="2"/>
              <a:buChar char="Ø"/>
            </a:pPr>
            <a:r>
              <a:rPr lang="en-US" sz="2400" dirty="0" smtClean="0">
                <a:latin typeface="Arial" charset="0"/>
                <a:cs typeface="Arial" charset="0"/>
              </a:rPr>
              <a:t>State funding of science began in the early fifties. Emphasis was on creation of large R&amp;D organizations to serve developments in industrial research (CSIR), atomic energy (BARC), space research(ISRO), agricultural research(ICAR), medical research (ICMR) etc. </a:t>
            </a:r>
            <a:endParaRPr lang="en-US" sz="2400" dirty="0">
              <a:latin typeface="Arial" charset="0"/>
              <a:cs typeface="Arial" charset="0"/>
            </a:endParaRPr>
          </a:p>
          <a:p>
            <a:pPr marL="342900" indent="-342900" algn="just">
              <a:buFont typeface="Wingdings" charset="2"/>
              <a:buChar char="Ø"/>
            </a:pPr>
            <a:r>
              <a:rPr lang="en-US" sz="2400" dirty="0" smtClean="0">
                <a:latin typeface="Arial" charset="0"/>
                <a:cs typeface="Arial" charset="0"/>
              </a:rPr>
              <a:t>In education, focus was on creating exclusive institutes for technology (IIT’s)</a:t>
            </a:r>
          </a:p>
          <a:p>
            <a:pPr marL="342900" indent="-342900" algn="just">
              <a:buFont typeface="Wingdings" charset="2"/>
              <a:buChar char="Ø"/>
            </a:pPr>
            <a:r>
              <a:rPr lang="en-US" sz="2400" dirty="0" smtClean="0">
                <a:latin typeface="Arial" charset="0"/>
                <a:cs typeface="Arial" charset="0"/>
              </a:rPr>
              <a:t>Education, originally a state subject, became a concurrent subject and federal government began to create central institutions. State Universities were left to the mercy of state funding</a:t>
            </a:r>
          </a:p>
          <a:p>
            <a:pPr marL="342900" indent="-342900">
              <a:buFont typeface="Wingdings" charset="2"/>
              <a:buChar char="Ø"/>
            </a:pPr>
            <a:endParaRPr lang="en-US" sz="2400" dirty="0"/>
          </a:p>
        </p:txBody>
      </p:sp>
    </p:spTree>
    <p:extLst>
      <p:ext uri="{BB962C8B-B14F-4D97-AF65-F5344CB8AC3E}">
        <p14:creationId xmlns:p14="http://schemas.microsoft.com/office/powerpoint/2010/main" val="392095835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152400"/>
            <a:ext cx="8229600" cy="762000"/>
          </a:xfrm>
        </p:spPr>
        <p:txBody>
          <a:bodyPr/>
          <a:lstStyle/>
          <a:p>
            <a:r>
              <a:rPr lang="en-US" altLang="en-US" sz="2000" b="1" i="1" dirty="0" smtClean="0">
                <a:solidFill>
                  <a:srgbClr val="FF0000"/>
                </a:solidFill>
                <a:latin typeface="Arial" pitchFamily="34" charset="0"/>
                <a:cs typeface="Arial" pitchFamily="34" charset="0"/>
              </a:rPr>
              <a:t>BUILDERS OF SCIENTIFIC INSTITUTIONS </a:t>
            </a:r>
            <a:br>
              <a:rPr lang="en-US" altLang="en-US" sz="2000" b="1" i="1" dirty="0" smtClean="0">
                <a:solidFill>
                  <a:srgbClr val="FF0000"/>
                </a:solidFill>
                <a:latin typeface="Arial" pitchFamily="34" charset="0"/>
                <a:cs typeface="Arial" pitchFamily="34" charset="0"/>
              </a:rPr>
            </a:br>
            <a:r>
              <a:rPr lang="en-US" altLang="en-US" sz="2000" b="1" i="1" dirty="0" smtClean="0">
                <a:solidFill>
                  <a:srgbClr val="FF0000"/>
                </a:solidFill>
                <a:latin typeface="Arial" pitchFamily="34" charset="0"/>
                <a:cs typeface="Arial" pitchFamily="34" charset="0"/>
              </a:rPr>
              <a:t>NEHRU’S COMRADE-IN-ARMS</a:t>
            </a:r>
            <a:endParaRPr lang="en-IN" altLang="en-US" sz="2000" b="1" i="1" dirty="0" smtClean="0">
              <a:solidFill>
                <a:srgbClr val="FF0000"/>
              </a:solidFill>
              <a:latin typeface="Arial" pitchFamily="34" charset="0"/>
              <a:cs typeface="Arial" pitchFamily="34" charset="0"/>
            </a:endParaRPr>
          </a:p>
        </p:txBody>
      </p:sp>
      <p:sp>
        <p:nvSpPr>
          <p:cNvPr id="41987" name="Content Placeholder 2"/>
          <p:cNvSpPr>
            <a:spLocks noGrp="1"/>
          </p:cNvSpPr>
          <p:nvPr>
            <p:ph idx="1"/>
          </p:nvPr>
        </p:nvSpPr>
        <p:spPr>
          <a:xfrm>
            <a:off x="228600" y="1066800"/>
            <a:ext cx="6934200" cy="5410200"/>
          </a:xfrm>
        </p:spPr>
        <p:txBody>
          <a:bodyPr/>
          <a:lstStyle/>
          <a:p>
            <a:pPr algn="just" eaLnBrk="1" hangingPunct="1">
              <a:lnSpc>
                <a:spcPct val="90000"/>
              </a:lnSpc>
            </a:pPr>
            <a:r>
              <a:rPr lang="en-US" altLang="en-US" sz="2000" b="1" dirty="0" smtClean="0">
                <a:latin typeface="Arial" pitchFamily="34" charset="0"/>
                <a:cs typeface="Arial" pitchFamily="34" charset="0"/>
              </a:rPr>
              <a:t>Dr. </a:t>
            </a:r>
            <a:r>
              <a:rPr lang="en-US" altLang="en-US" sz="2000" b="1" dirty="0" err="1" smtClean="0">
                <a:latin typeface="Arial" pitchFamily="34" charset="0"/>
                <a:cs typeface="Arial" pitchFamily="34" charset="0"/>
              </a:rPr>
              <a:t>Homi</a:t>
            </a:r>
            <a:r>
              <a:rPr lang="en-US" altLang="en-US" sz="2000" b="1" dirty="0" smtClean="0">
                <a:latin typeface="Arial" pitchFamily="34" charset="0"/>
                <a:cs typeface="Arial" pitchFamily="34" charset="0"/>
              </a:rPr>
              <a:t> </a:t>
            </a:r>
            <a:r>
              <a:rPr lang="en-US" altLang="en-US" sz="2000" b="1" dirty="0" err="1" smtClean="0">
                <a:latin typeface="Arial" pitchFamily="34" charset="0"/>
                <a:cs typeface="Arial" pitchFamily="34" charset="0"/>
              </a:rPr>
              <a:t>Bhabha</a:t>
            </a:r>
            <a:r>
              <a:rPr lang="en-US" altLang="en-US" sz="2000" b="1" dirty="0" smtClean="0">
                <a:latin typeface="Arial" pitchFamily="34" charset="0"/>
                <a:cs typeface="Arial" pitchFamily="34" charset="0"/>
              </a:rPr>
              <a:t> </a:t>
            </a:r>
            <a:r>
              <a:rPr lang="en-US" altLang="en-US" sz="2000" dirty="0" smtClean="0">
                <a:latin typeface="Arial" pitchFamily="34" charset="0"/>
                <a:cs typeface="Arial" pitchFamily="34" charset="0"/>
              </a:rPr>
              <a:t>established the TIFR and BARC, leading to nuclear science and research. Today India has 14 reactors producing nearly 4000 MW electrical power</a:t>
            </a:r>
          </a:p>
          <a:p>
            <a:pPr algn="just" eaLnBrk="1" hangingPunct="1">
              <a:lnSpc>
                <a:spcPct val="90000"/>
              </a:lnSpc>
            </a:pPr>
            <a:endParaRPr lang="en-US" altLang="en-US" sz="2000" dirty="0" smtClean="0">
              <a:latin typeface="Arial" pitchFamily="34" charset="0"/>
              <a:cs typeface="Arial" pitchFamily="34" charset="0"/>
            </a:endParaRPr>
          </a:p>
          <a:p>
            <a:pPr algn="just" eaLnBrk="1" hangingPunct="1">
              <a:lnSpc>
                <a:spcPct val="90000"/>
              </a:lnSpc>
            </a:pPr>
            <a:r>
              <a:rPr lang="en-US" altLang="en-US" sz="2000" b="1" dirty="0" smtClean="0">
                <a:latin typeface="Arial" pitchFamily="34" charset="0"/>
                <a:cs typeface="Arial" pitchFamily="34" charset="0"/>
              </a:rPr>
              <a:t>Professor </a:t>
            </a:r>
            <a:r>
              <a:rPr lang="en-US" altLang="en-US" sz="2000" b="1" dirty="0" err="1" smtClean="0">
                <a:latin typeface="Arial" pitchFamily="34" charset="0"/>
                <a:cs typeface="Arial" pitchFamily="34" charset="0"/>
              </a:rPr>
              <a:t>Vikram</a:t>
            </a:r>
            <a:r>
              <a:rPr lang="en-US" altLang="en-US" sz="2000" b="1" dirty="0" smtClean="0">
                <a:latin typeface="Arial" pitchFamily="34" charset="0"/>
                <a:cs typeface="Arial" pitchFamily="34" charset="0"/>
              </a:rPr>
              <a:t> Sarabhai’s</a:t>
            </a:r>
            <a:r>
              <a:rPr lang="en-US" altLang="en-US" sz="2000" dirty="0" smtClean="0">
                <a:latin typeface="Arial" pitchFamily="34" charset="0"/>
                <a:cs typeface="Arial" pitchFamily="34" charset="0"/>
              </a:rPr>
              <a:t>  space vision  enabled India to acquire the capability to design, develop, build and launch any type of satellite from Indian soil. The recent journey of an Indian spacecraft to the orbit of Mars is a vindication of this vision</a:t>
            </a:r>
          </a:p>
          <a:p>
            <a:pPr algn="just" eaLnBrk="1" hangingPunct="1">
              <a:lnSpc>
                <a:spcPct val="90000"/>
              </a:lnSpc>
            </a:pPr>
            <a:endParaRPr lang="en-US" altLang="en-US" sz="2000" dirty="0" smtClean="0">
              <a:latin typeface="Arial" pitchFamily="34" charset="0"/>
              <a:cs typeface="Arial" pitchFamily="34" charset="0"/>
            </a:endParaRPr>
          </a:p>
          <a:p>
            <a:pPr algn="just" eaLnBrk="1" hangingPunct="1">
              <a:lnSpc>
                <a:spcPct val="90000"/>
              </a:lnSpc>
            </a:pPr>
            <a:r>
              <a:rPr lang="en-US" altLang="en-US" sz="2000" b="1" dirty="0" smtClean="0">
                <a:latin typeface="Arial" pitchFamily="34" charset="0"/>
                <a:cs typeface="Arial" pitchFamily="34" charset="0"/>
              </a:rPr>
              <a:t>Professor Shanti </a:t>
            </a:r>
            <a:r>
              <a:rPr lang="en-US" altLang="en-US" sz="2000" b="1" dirty="0" err="1" smtClean="0">
                <a:latin typeface="Arial" pitchFamily="34" charset="0"/>
                <a:cs typeface="Arial" pitchFamily="34" charset="0"/>
              </a:rPr>
              <a:t>Swarup</a:t>
            </a:r>
            <a:r>
              <a:rPr lang="en-US" altLang="en-US" sz="2000" b="1" dirty="0" smtClean="0">
                <a:latin typeface="Arial" pitchFamily="34" charset="0"/>
                <a:cs typeface="Arial" pitchFamily="34" charset="0"/>
              </a:rPr>
              <a:t> </a:t>
            </a:r>
            <a:r>
              <a:rPr lang="en-US" altLang="en-US" sz="2000" b="1" dirty="0" err="1" smtClean="0">
                <a:latin typeface="Arial" pitchFamily="34" charset="0"/>
                <a:cs typeface="Arial" pitchFamily="34" charset="0"/>
              </a:rPr>
              <a:t>Bhatnagar</a:t>
            </a:r>
            <a:r>
              <a:rPr lang="en-US" altLang="en-US" sz="2000" b="1" dirty="0" smtClean="0">
                <a:latin typeface="Arial" pitchFamily="34" charset="0"/>
                <a:cs typeface="Arial" pitchFamily="34" charset="0"/>
              </a:rPr>
              <a:t> </a:t>
            </a:r>
            <a:r>
              <a:rPr lang="en-US" altLang="en-US" sz="2000" dirty="0" smtClean="0">
                <a:latin typeface="Arial" pitchFamily="34" charset="0"/>
                <a:cs typeface="Arial" pitchFamily="34" charset="0"/>
              </a:rPr>
              <a:t>created multiple CSIR laboratories in various disciplines for developing  technology  for  India’s industrial development</a:t>
            </a:r>
          </a:p>
          <a:p>
            <a:pPr algn="just" eaLnBrk="1" hangingPunct="1">
              <a:lnSpc>
                <a:spcPct val="90000"/>
              </a:lnSpc>
            </a:pPr>
            <a:endParaRPr lang="en-US" altLang="en-US" sz="2000" dirty="0" smtClean="0">
              <a:latin typeface="Arial" pitchFamily="34" charset="0"/>
              <a:cs typeface="Arial" pitchFamily="34" charset="0"/>
            </a:endParaRPr>
          </a:p>
          <a:p>
            <a:pPr algn="just" eaLnBrk="1" hangingPunct="1">
              <a:lnSpc>
                <a:spcPct val="90000"/>
              </a:lnSpc>
            </a:pPr>
            <a:r>
              <a:rPr lang="en-US" altLang="en-US" sz="2000" b="1" dirty="0" err="1" smtClean="0">
                <a:latin typeface="Arial" pitchFamily="34" charset="0"/>
                <a:cs typeface="Arial" pitchFamily="34" charset="0"/>
              </a:rPr>
              <a:t>Dr</a:t>
            </a:r>
            <a:r>
              <a:rPr lang="en-US" altLang="en-US" sz="2000" b="1" dirty="0" smtClean="0">
                <a:latin typeface="Arial" pitchFamily="34" charset="0"/>
                <a:cs typeface="Arial" pitchFamily="34" charset="0"/>
              </a:rPr>
              <a:t> D. S. Kothari </a:t>
            </a:r>
            <a:r>
              <a:rPr lang="en-US" altLang="en-US" sz="2000" dirty="0" smtClean="0">
                <a:latin typeface="Arial" pitchFamily="34" charset="0"/>
                <a:cs typeface="Arial" pitchFamily="34" charset="0"/>
              </a:rPr>
              <a:t>created  a chain of Defense R&amp;D laboratories for promoting self-reliance in critical  defense technologies. </a:t>
            </a:r>
          </a:p>
          <a:p>
            <a:endParaRPr lang="en-IN" altLang="en-US" sz="2000" dirty="0" smtClean="0">
              <a:latin typeface="Arial" pitchFamily="34" charset="0"/>
              <a:cs typeface="Arial" pitchFamily="34" charset="0"/>
            </a:endParaRPr>
          </a:p>
        </p:txBody>
      </p:sp>
      <p:pic>
        <p:nvPicPr>
          <p:cNvPr id="41988" name="Picture 7" descr="bhabha">
            <a:hlinkClick r:id="rId2"/>
          </p:cNvPr>
          <p:cNvPicPr>
            <a:picLocks noChangeAspect="1" noChangeArrowheads="1"/>
          </p:cNvPicPr>
          <p:nvPr/>
        </p:nvPicPr>
        <p:blipFill>
          <a:blip r:embed="rId3"/>
          <a:srcRect/>
          <a:stretch>
            <a:fillRect/>
          </a:stretch>
        </p:blipFill>
        <p:spPr bwMode="auto">
          <a:xfrm>
            <a:off x="7543800" y="1066800"/>
            <a:ext cx="982663" cy="1200150"/>
          </a:xfrm>
          <a:prstGeom prst="rect">
            <a:avLst/>
          </a:prstGeom>
          <a:noFill/>
          <a:ln w="9525">
            <a:noFill/>
            <a:miter lim="800000"/>
            <a:headEnd/>
            <a:tailEnd/>
          </a:ln>
        </p:spPr>
      </p:pic>
      <p:pic>
        <p:nvPicPr>
          <p:cNvPr id="41989" name="Picture 4" descr="2003040300100301">
            <a:hlinkClick r:id="rId4"/>
          </p:cNvPr>
          <p:cNvPicPr>
            <a:picLocks noChangeAspect="1" noChangeArrowheads="1"/>
          </p:cNvPicPr>
          <p:nvPr/>
        </p:nvPicPr>
        <p:blipFill>
          <a:blip r:embed="rId5"/>
          <a:srcRect/>
          <a:stretch>
            <a:fillRect/>
          </a:stretch>
        </p:blipFill>
        <p:spPr bwMode="auto">
          <a:xfrm>
            <a:off x="7588250" y="2414588"/>
            <a:ext cx="938213" cy="1395412"/>
          </a:xfrm>
          <a:prstGeom prst="rect">
            <a:avLst/>
          </a:prstGeom>
          <a:noFill/>
          <a:ln w="9525">
            <a:noFill/>
            <a:miter lim="800000"/>
            <a:headEnd/>
            <a:tailEnd/>
          </a:ln>
        </p:spPr>
      </p:pic>
      <p:pic>
        <p:nvPicPr>
          <p:cNvPr id="41990" name="Picture 5"/>
          <p:cNvPicPr>
            <a:picLocks noChangeAspect="1"/>
          </p:cNvPicPr>
          <p:nvPr/>
        </p:nvPicPr>
        <p:blipFill>
          <a:blip r:embed="rId6"/>
          <a:srcRect/>
          <a:stretch>
            <a:fillRect/>
          </a:stretch>
        </p:blipFill>
        <p:spPr bwMode="auto">
          <a:xfrm>
            <a:off x="7543800" y="3941763"/>
            <a:ext cx="1135063" cy="1162050"/>
          </a:xfrm>
          <a:prstGeom prst="rect">
            <a:avLst/>
          </a:prstGeom>
          <a:noFill/>
          <a:ln w="9525">
            <a:noFill/>
            <a:miter lim="800000"/>
            <a:headEnd/>
            <a:tailEnd/>
          </a:ln>
        </p:spPr>
      </p:pic>
      <p:sp>
        <p:nvSpPr>
          <p:cNvPr id="41991" name="AutoShape 2" descr="data:image/jpeg;base64,/9j/4AAQSkZJRgABAQAAAQABAAD/2wCEAAkGBxQTEhQUExQVFhUXGBQXFxcYFxgUFxcYFBUXFxQYFxUcHCggGholHBQUITEhJSksLi4uFx8zODMsNygtLisBCgoKDA0MDgwMDzcZFBk3KzcsLDcsKysrLCwrLCsrKyw3LCw3KysrKywsLDcrKysrKysrNyssKywrKysrKyssK//AABEIAMIAoAMBIgACEQEDEQH/xAAcAAABBQEBAQAAAAAAAAAAAAACAAEDBAUGBwj/xAA9EAACAQIDBgQEBAQFBAMAAAABAgADEQQhMQUGEkFRYSJxgaETMpGxB0JSwRRy4fBigpLR8UOy0uIVFiP/xAAWAQEBAQAAAAAAAAAAAAAAAAAAAQL/xAAVEQEBAAAAAAAAAAAAAAAAAAAAAf/aAAwDAQACEQMRAD8A9qjX6wTUgl4BcUZn6QCYPFAIxQZhbz7xLhgFFjUYZDoOpEo3i0jfEoNWUeZE8/w+IxeI8Rsqnmx5W5LyEtVNmgW4gX62AXyytA6xts0B/wBan/qEGnt3Dk2FZL/zATiKmw6ZzVAD3z+nSVE2JYnpqCNYR6jTqhhdSCOoNxHLWnndDZqr4kZkbqptnNWjtGsq2qePowyNu/WFdamMUnhDKT0uL/STK85XD4+m68LcJF7AEC9+VgfvLKY96RzDPT7/ADr/AOQ94HSBhClOjWV1DKbg5gyUNIJ40j4oXFAKMW6QCvlGGUAY0UAtKHjgRAyltPalKgvHVbhHuT0Ucz2kHO4TeoUadT+JJNRWIAt85zHCpHQqdeUwE46lY1qiBqzWZU/LTW3hueX3z5TJwuJfF1/iVECheLgUX4vESSW/1TqcIRmRqTnKizQpn85uegFgPKaNCiozAHlnKtKnLAQwLDBTraUMZRF7iWhSJjVqJhWOTaOKuUlrU5Rd7SopbXwhYFkNmAvlz7TGw+81egVy4l0ZTmGHMToqjZTCx+Dve2YOuV/aQd3sLa9N0Fekw+ExtUUnNGvkT0OefoZ1AngOzdrPgqjEAOjjhq09Aw0588zYz2rdzaa18PTqKbgqPO41v3hWrFGBjwD1hBfORGSI3eQQMYhBiLQEzTzPfzbTNW+CD4KYztfN26+Q+89FxdcIjufyqzf6Rf8AaeJ4ZGcl6nzOSWP89yf3lg6Dd2gFphgLFsx1tyv5zZ2a2o9b+cp4MTWw2GhGlhFBltZWpUu8lHeFWE0g1XFoFMXGkF0gZ2Lta1jMbECwvNjF07m0y8eDoPpCKD1JXrVLAnpqORHMQsRpK2KPh9ZRgbz4bPiGhFweo/35Gbf4T7bNOscMxulS7L/hZRnbsR9pUxx46duWo9f+BK34fUScfQyAsXJ9FMg9zRpJIAZIDIo4owjyiKNeImNIKO3KfFh6y3tem/8A2meSYesPAgy/3tYC/YD3ns1VAwKnQgg+RFjPDnqpTdOOog4CwPiB0yBy1BsDLEdOMYtJQTz/ALvLybxUQBdwJx9TGJVa/wAQlR+lXIHmbWgvs/CtYtVcX0PAbGUegYbb1NhkwMu0NoB9DPKxgKam1LEIexZVJ6ZEib+7Nci4Zh2JbL6yDr8RtcU73mPtLe9aY7n6DzmLvRtaiMvijj5cOf17TncIgY8TIzjqbUx73J+kDpjvqpPK/tKi7ys1UcVgPbPnM1MRh1OdKiD1b4rj2tAquRZkGF4Dq4D+G/NlveB0+LcGxB7zPx1WykjWY+xdpl6jK3BwqNVDWP1M0KldObLbvKJ8JY0nvb5WIzGVybfv9Jqfhjs8Ni6tYHJKYFu9Q/8AqZzNfG0uFlDLexsBzsNB3nUfg2zD491OYQXtlcXNveQemQlMEmKRU0V5GDHEALRRozGAFVwBcmwGZJyAnh+8WzPh4sjDujU67WB4QeDiOa5iehfiHtF6dJVTLive3mAB7mcGlR6iG+bqVZP5lbiHuJUUa9OowC01ARMh6c+8b/4wkgni4+uonQYHZ5ccdOxRhxDPPObCbCJGZI8sveByVfZtEoEYksb55XB5ekyN2d36mJZgpChdSb655ZTu8dsenRRqpyCgkk9u/WH+H+GCUOK3iclz/muQIHBYrYTYfE00q2IY3BGmXL7TpKmBF7sNdOmXblL++FAVfCB418SHow/YzR3VxlPEU7MAHGTociD1EDmsTgVb5jfkM7ZSg+zEyzOX26T02ps1RoAetxec/vFhlpjiB8ZNkQDN2OgtKOT3f2Y3BcGwJbPnkSB7TXbADRs5s4HZ4pU0S9yqgHuefvKu0TaxgZWI2ZTCK1s7k+g5+4E091t7ClUIV4FJAIGhGl/OZeKq3KqTkxsPvYQn2eBUDW0KwPZo0jwdTiRG6gH2kwEypASQCCBDAgQwWIjFoMDj/wAQ6F6atyFx9LEfvOPXwgEczlPUdt4T4tCotr+EkeYznleIJCoP0tn5HQyo0MHVekS1IixzKMLqSdSCPlPXlLf/ANixOgo0/O7H9pTwdawzl6niOloGfisQXJbHVF4FsVpKOFL9WF7tpNTZW36QTiplGF+XKQ1NnJWI41uozueko1t1kJLIeAn9OVxlqP7tAbaO9dJKhuOI30UEkfSQYnadLElGphqdW+oFmt/i6iaexNi06V72J5sbZ+0vLRQNcKLdhygVKVCsQB/E1PqPvaT4LY4Vg7MWf9RNz6E6SLadwARqM8ucip7TuMpRp4lssph42pe4k1TFShxXJkEONw4amTezKQy+Y/pNng4ygAzZUNu98pnpQDOhJsFJPLM8tfWdRuxhi1amxzzJtbQKMpR2uGocCKo/KAPoJOWjEwLzKj4oUCOIFfig2jgRBZUITzXeHZ5SoydyPQ5rPSjOS3swrfED2upAHkR1gcehIJEtUlLC1+50kWLosp4iCL5i4tcX1kdYkAFCL99JRo4rbNlI0Gi/5eWUonbqEgNx5cwQDMxNkOc3qNc8vy+nSXsHsyjazU79TqfrIBrbeSnYKLnmzNl2sPWFht4EJBOVuhuJqnAYakvgpLnlnmfeZeJ2cGOaooPIDP6yiZdr8TKCVI05EC3O0nqorNdbZ69MpnDd+lqBa2rXN4S1QhIubDmf7zgHimHKBRESnK555/WGsCzhxcNln4be87Xc+kLswBsqqvqTc/YfWVtkbrpUoU3JZXYXJFswT4bg8502Bwa0UCJoOupPMkyCwYwiJgcUipAY8CEDAgJjqYN4iZUOTEByIvEsaBg74bMNSn8QDxU7+q8/pr9ZwAPLlPXiOts9R1B7TzbeDZfwKpFjwNcoe3T0gRKoYZSlULr8oZu1jJaDFTnNRMXpKMBq1a/yP6qZewdNmzIPqJr/AMeM5WxWOFu8Cviatl4Zhs3EdcperVib25zNtnlILXFeXtn0AzqrMEUkAscrSlSbhzMo7crn4LkdrfWUe6U1AAAyAAA8hpCIlfZVErRphr8QRb362F5amVRxiIRjEwEBCEG8eBBFHtH4SeRlQgIoQ8jCWgfIQI2lLa+zVr0ijean9J6zSZABM7j4nK35EwPL6gZCVYXsbfToYP8AGKBzHvIdp4pqOIqU6guCeIeutouJWzBlB/xq/q9jI6mMXuZXqMq8oy1V5SAmrMew6RrW1MqYnaQXJRc/aRU1ep8x4R0Gv9IF0V7nLlNrdXYxxeJRbH4VIq9Q8jwm6r5kjToDKe72wquKqfDoiyj53PyoOpPM9p7LsPZFPC0hSpjIZlubNzJgWy3KQMstpT5xMlzIqjBvL5pg8pE+FHKBWvGBj1KBH9JGsI0wgGgEKTWkbwqNhBbvDYwKa84EGLXw5Sng8LZrnpNSoMpVw9y56fvA8/8AxL3VaooxFEXene6/qXmB3nmlHGWzBz5j/efSVamCLGeX757ihi1bDW49XQW8Q6gcm+8o4PEYkWAzudZC1RibLoNY3iGqsLZG40lzZey6+JfhoIznnb5R5scgJUV6eGsbk/3+07fdfcyriLO96VH9X5m/kB+5951G6/4fUqFnxFq1TLI/Ip7D83rO1kVV2Zs2lh6Yp0lCqPqT1J5mWxIy1zaSIkglEjIiduUaAo4GUaKApFUoAyWKAatAiigMwig1DDgC2ko7RxqUKbVHPCqgk/0EufEnIb8VDVC4ddXN27KCIHDbx734uu4KM1OkbjgWwJHVjrebm7/EbOjFW5m+vnNCruunwxlmJb2dsoUSLDiU2BHToZUWqdBKyOuIpqVy0Fix1uGGf/MnGGtTtStSUfKqCw9esZwWIVclHTnLCYU8yfvCtDZmM+IgJ+YZN5jnLBW5nNUqhw9UEt4Hybt0PvOkpP8A8yCRFtCigVnspMB16wpEj2AEb4kCaNIviGLjMCQsI4kQIiar0gTQXa0EOIFVoDVWiL3gvpIifCYFbH7RWmtz6DmZk7Iwpd2q1Pma1uwGgEN8Caj3bQTTReHSUTlBa0rYdOIWHLI+kspUvFh1Av3JMgJKIEkjcUYsYGbtfBfEEzsBthqBFPEZJotS2nZj+86D4naRV6SMLMoI6EXlFuniQygqQRyI5yvi6ug6ke2cwK2x/hm+GqPS58IPEh/ynIekn2W9Yt/+tstCBa9+sDd44uORlYLXkE/GI/HIACIJJMCY1IQqSsXtAWpeBoQKkUUBDSAsUUBSAxooA0dRLNKKKAmhrFFAZ5A+sUUBIIYEeKA5iiigBUjPpFFAp1DJKcUUo//Z"/>
          <p:cNvSpPr>
            <a:spLocks noChangeAspect="1" noChangeArrowheads="1"/>
          </p:cNvSpPr>
          <p:nvPr/>
        </p:nvSpPr>
        <p:spPr bwMode="auto">
          <a:xfrm>
            <a:off x="101600" y="-144463"/>
            <a:ext cx="304800" cy="304801"/>
          </a:xfrm>
          <a:prstGeom prst="rect">
            <a:avLst/>
          </a:prstGeom>
          <a:noFill/>
          <a:ln w="9525">
            <a:noFill/>
            <a:miter lim="800000"/>
            <a:headEnd/>
            <a:tailEnd/>
          </a:ln>
        </p:spPr>
        <p:txBody>
          <a:bodyPr/>
          <a:lstStyle/>
          <a:p>
            <a:endParaRPr lang="en-IN" altLang="en-US">
              <a:ea typeface="MS PGothic" pitchFamily="34" charset="-128"/>
            </a:endParaRPr>
          </a:p>
        </p:txBody>
      </p:sp>
      <p:pic>
        <p:nvPicPr>
          <p:cNvPr id="41992" name="Picture 3" descr="C:\Users\s.sivaram\Pictures\untitled.png"/>
          <p:cNvPicPr>
            <a:picLocks noChangeAspect="1" noChangeArrowheads="1"/>
          </p:cNvPicPr>
          <p:nvPr/>
        </p:nvPicPr>
        <p:blipFill>
          <a:blip r:embed="rId7"/>
          <a:srcRect/>
          <a:stretch>
            <a:fillRect/>
          </a:stretch>
        </p:blipFill>
        <p:spPr bwMode="auto">
          <a:xfrm>
            <a:off x="7588250" y="5181600"/>
            <a:ext cx="1090613" cy="13223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323528" y="274638"/>
            <a:ext cx="8363272" cy="706090"/>
          </a:xfrm>
        </p:spPr>
        <p:txBody>
          <a:bodyPr/>
          <a:lstStyle/>
          <a:p>
            <a:r>
              <a:rPr lang="en-US" altLang="en-US" sz="2400" b="1" i="1" dirty="0" smtClean="0">
                <a:solidFill>
                  <a:srgbClr val="FF3300"/>
                </a:solidFill>
                <a:latin typeface="Arial" pitchFamily="34" charset="0"/>
                <a:cs typeface="Arial" pitchFamily="34" charset="0"/>
              </a:rPr>
              <a:t>IMPACT OF S&amp;T ON SOCIETY </a:t>
            </a:r>
            <a:endParaRPr lang="en-IN" altLang="en-US" sz="2400" b="1" i="1" dirty="0" smtClean="0">
              <a:solidFill>
                <a:srgbClr val="FF3300"/>
              </a:solidFill>
              <a:latin typeface="Arial" pitchFamily="34" charset="0"/>
              <a:cs typeface="Arial" pitchFamily="34" charset="0"/>
            </a:endParaRPr>
          </a:p>
        </p:txBody>
      </p:sp>
      <p:sp>
        <p:nvSpPr>
          <p:cNvPr id="44035" name="Content Placeholder 2"/>
          <p:cNvSpPr>
            <a:spLocks noGrp="1"/>
          </p:cNvSpPr>
          <p:nvPr>
            <p:ph idx="1"/>
          </p:nvPr>
        </p:nvSpPr>
        <p:spPr>
          <a:xfrm>
            <a:off x="179512" y="980728"/>
            <a:ext cx="7128792" cy="4734272"/>
          </a:xfrm>
        </p:spPr>
        <p:txBody>
          <a:bodyPr/>
          <a:lstStyle/>
          <a:p>
            <a:pPr algn="ctr" eaLnBrk="1" hangingPunct="1">
              <a:buFont typeface="Wingdings" pitchFamily="2" charset="2"/>
              <a:buNone/>
            </a:pPr>
            <a:r>
              <a:rPr lang="en-US" altLang="en-US" sz="2400" i="1" dirty="0" smtClean="0">
                <a:latin typeface="Arial" pitchFamily="34" charset="0"/>
              </a:rPr>
              <a:t>             Some noteworthy successes</a:t>
            </a:r>
          </a:p>
          <a:p>
            <a:pPr eaLnBrk="1" hangingPunct="1">
              <a:buFont typeface="Wingdings" pitchFamily="2" charset="2"/>
              <a:buChar char="Ø"/>
            </a:pPr>
            <a:endParaRPr lang="en-US" altLang="en-US" sz="2400" dirty="0" smtClean="0">
              <a:latin typeface="Arial" pitchFamily="34" charset="0"/>
            </a:endParaRPr>
          </a:p>
          <a:p>
            <a:pPr eaLnBrk="1" hangingPunct="1">
              <a:buFont typeface="Wingdings" pitchFamily="2" charset="2"/>
              <a:buChar char="Ø"/>
            </a:pPr>
            <a:r>
              <a:rPr lang="en-US" altLang="en-US" sz="2400" dirty="0" smtClean="0">
                <a:latin typeface="Arial" pitchFamily="34" charset="0"/>
              </a:rPr>
              <a:t>The Green Revolution (Agriculture)</a:t>
            </a:r>
          </a:p>
          <a:p>
            <a:pPr eaLnBrk="1" hangingPunct="1">
              <a:buFont typeface="Wingdings" pitchFamily="2" charset="2"/>
              <a:buChar char="Ø"/>
            </a:pPr>
            <a:endParaRPr lang="en-US" altLang="en-US" sz="2400" dirty="0" smtClean="0">
              <a:latin typeface="Arial" pitchFamily="34" charset="0"/>
            </a:endParaRPr>
          </a:p>
          <a:p>
            <a:pPr eaLnBrk="1" hangingPunct="1">
              <a:buFont typeface="Wingdings" pitchFamily="2" charset="2"/>
              <a:buChar char="Ø"/>
            </a:pPr>
            <a:r>
              <a:rPr lang="en-US" altLang="en-US" sz="2400" dirty="0" smtClean="0">
                <a:latin typeface="Arial" pitchFamily="34" charset="0"/>
              </a:rPr>
              <a:t>The White Revolution (Milk)</a:t>
            </a:r>
          </a:p>
          <a:p>
            <a:pPr eaLnBrk="1" hangingPunct="1">
              <a:buFont typeface="Wingdings" pitchFamily="2" charset="2"/>
              <a:buChar char="Ø"/>
            </a:pPr>
            <a:endParaRPr lang="en-US" altLang="en-US" sz="2400" dirty="0" smtClean="0">
              <a:latin typeface="Arial" pitchFamily="34" charset="0"/>
            </a:endParaRPr>
          </a:p>
          <a:p>
            <a:pPr eaLnBrk="1" hangingPunct="1">
              <a:buFont typeface="Wingdings" pitchFamily="2" charset="2"/>
              <a:buChar char="Ø"/>
            </a:pPr>
            <a:r>
              <a:rPr lang="en-US" altLang="en-US" sz="2400" dirty="0" smtClean="0">
                <a:latin typeface="Arial" pitchFamily="34" charset="0"/>
              </a:rPr>
              <a:t>The Blue Revolution (Space)</a:t>
            </a:r>
          </a:p>
          <a:p>
            <a:pPr eaLnBrk="1" hangingPunct="1">
              <a:buFont typeface="Wingdings" pitchFamily="2" charset="2"/>
              <a:buChar char="Ø"/>
            </a:pPr>
            <a:endParaRPr lang="en-US" altLang="en-US" sz="2400" dirty="0" smtClean="0">
              <a:latin typeface="Arial" pitchFamily="34" charset="0"/>
            </a:endParaRPr>
          </a:p>
          <a:p>
            <a:pPr eaLnBrk="1" hangingPunct="1">
              <a:buFont typeface="Wingdings" pitchFamily="2" charset="2"/>
              <a:buChar char="Ø"/>
            </a:pPr>
            <a:r>
              <a:rPr lang="en-US" altLang="en-US" sz="2400" dirty="0" smtClean="0">
                <a:latin typeface="Arial" pitchFamily="34" charset="0"/>
              </a:rPr>
              <a:t>The Grey Revolution ( IT and Communication)</a:t>
            </a:r>
          </a:p>
          <a:p>
            <a:endParaRPr lang="en-IN" altLang="en-US" dirty="0" smtClean="0"/>
          </a:p>
        </p:txBody>
      </p:sp>
      <p:pic>
        <p:nvPicPr>
          <p:cNvPr id="44036" name="Picture 5" descr="mss">
            <a:hlinkClick r:id="rId2"/>
          </p:cNvPr>
          <p:cNvPicPr>
            <a:picLocks noChangeAspect="1" noChangeArrowheads="1"/>
          </p:cNvPicPr>
          <p:nvPr/>
        </p:nvPicPr>
        <p:blipFill>
          <a:blip r:embed="rId3"/>
          <a:srcRect/>
          <a:stretch>
            <a:fillRect/>
          </a:stretch>
        </p:blipFill>
        <p:spPr bwMode="auto">
          <a:xfrm>
            <a:off x="6157913" y="1905000"/>
            <a:ext cx="914400" cy="1219200"/>
          </a:xfrm>
          <a:prstGeom prst="rect">
            <a:avLst/>
          </a:prstGeom>
          <a:noFill/>
          <a:ln w="9525">
            <a:noFill/>
            <a:miter lim="800000"/>
            <a:headEnd/>
            <a:tailEnd/>
          </a:ln>
        </p:spPr>
      </p:pic>
      <p:pic>
        <p:nvPicPr>
          <p:cNvPr id="44037" name="Picture 6" descr="2006032103540101">
            <a:hlinkClick r:id="rId4"/>
          </p:cNvPr>
          <p:cNvPicPr>
            <a:picLocks noChangeAspect="1" noChangeArrowheads="1"/>
          </p:cNvPicPr>
          <p:nvPr/>
        </p:nvPicPr>
        <p:blipFill>
          <a:blip r:embed="rId5"/>
          <a:srcRect/>
          <a:stretch>
            <a:fillRect/>
          </a:stretch>
        </p:blipFill>
        <p:spPr bwMode="auto">
          <a:xfrm>
            <a:off x="4724400" y="2667000"/>
            <a:ext cx="1109663" cy="1146175"/>
          </a:xfrm>
          <a:prstGeom prst="rect">
            <a:avLst/>
          </a:prstGeom>
          <a:noFill/>
          <a:ln w="9525">
            <a:noFill/>
            <a:miter lim="800000"/>
            <a:headEnd/>
            <a:tailEnd/>
          </a:ln>
        </p:spPr>
      </p:pic>
      <p:pic>
        <p:nvPicPr>
          <p:cNvPr id="44038" name="Picture 4" descr="2002111501270401">
            <a:hlinkClick r:id="rId6"/>
          </p:cNvPr>
          <p:cNvPicPr>
            <a:picLocks noChangeAspect="1" noChangeArrowheads="1"/>
          </p:cNvPicPr>
          <p:nvPr/>
        </p:nvPicPr>
        <p:blipFill>
          <a:blip r:embed="rId7"/>
          <a:srcRect/>
          <a:stretch>
            <a:fillRect/>
          </a:stretch>
        </p:blipFill>
        <p:spPr bwMode="auto">
          <a:xfrm>
            <a:off x="7315200" y="1905000"/>
            <a:ext cx="1143000" cy="1182688"/>
          </a:xfrm>
          <a:prstGeom prst="rect">
            <a:avLst/>
          </a:prstGeom>
          <a:noFill/>
          <a:ln w="9525">
            <a:noFill/>
            <a:miter lim="800000"/>
            <a:headEnd/>
            <a:tailEnd/>
          </a:ln>
        </p:spPr>
      </p:pic>
      <p:sp>
        <p:nvSpPr>
          <p:cNvPr id="44039" name="TextBox 6"/>
          <p:cNvSpPr txBox="1">
            <a:spLocks noChangeArrowheads="1"/>
          </p:cNvSpPr>
          <p:nvPr/>
        </p:nvSpPr>
        <p:spPr bwMode="auto">
          <a:xfrm>
            <a:off x="457200" y="5373216"/>
            <a:ext cx="8363272" cy="1200328"/>
          </a:xfrm>
          <a:prstGeom prst="rect">
            <a:avLst/>
          </a:prstGeom>
          <a:solidFill>
            <a:srgbClr val="FFFFCC"/>
          </a:solidFill>
          <a:ln w="9525">
            <a:noFill/>
            <a:miter lim="800000"/>
            <a:headEnd/>
            <a:tailEnd/>
          </a:ln>
        </p:spPr>
        <p:txBody>
          <a:bodyPr wrap="square">
            <a:spAutoFit/>
          </a:bodyPr>
          <a:lstStyle/>
          <a:p>
            <a:pPr algn="ctr"/>
            <a:r>
              <a:rPr lang="en-US" sz="2400" i="1" dirty="0">
                <a:latin typeface="Arial"/>
                <a:cs typeface="Arial"/>
              </a:rPr>
              <a:t>Much of these transformations were a consequence of India’s post independence investment in S&amp;T education and infrastructure  </a:t>
            </a:r>
            <a:endParaRPr lang="en-IN" sz="2400" i="1"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z="2400" b="1" i="1" smtClean="0">
                <a:solidFill>
                  <a:srgbClr val="FF0000"/>
                </a:solidFill>
                <a:latin typeface="Arial" pitchFamily="34" charset="0"/>
                <a:cs typeface="Arial" pitchFamily="34" charset="0"/>
              </a:rPr>
              <a:t>PUBLIC POLICIES ON SCIENCE AND TECHNOLOGY</a:t>
            </a:r>
            <a:endParaRPr lang="en-IN" altLang="en-US" sz="2400" b="1" i="1" smtClean="0">
              <a:solidFill>
                <a:srgbClr val="FF0000"/>
              </a:solidFill>
              <a:latin typeface="Arial" pitchFamily="34" charset="0"/>
              <a:cs typeface="Arial" pitchFamily="34" charset="0"/>
            </a:endParaRPr>
          </a:p>
        </p:txBody>
      </p:sp>
      <p:sp>
        <p:nvSpPr>
          <p:cNvPr id="45059" name="Content Placeholder 2"/>
          <p:cNvSpPr>
            <a:spLocks noGrp="1"/>
          </p:cNvSpPr>
          <p:nvPr>
            <p:ph idx="1"/>
          </p:nvPr>
        </p:nvSpPr>
        <p:spPr>
          <a:xfrm>
            <a:off x="611560" y="1988840"/>
            <a:ext cx="8118102" cy="2440285"/>
          </a:xfrm>
          <a:noFill/>
        </p:spPr>
        <p:txBody>
          <a:bodyPr/>
          <a:lstStyle/>
          <a:p>
            <a:r>
              <a:rPr lang="en-US" altLang="en-US" sz="2400" dirty="0" smtClean="0">
                <a:latin typeface="Arial" pitchFamily="34" charset="0"/>
                <a:cs typeface="Arial" pitchFamily="34" charset="0"/>
              </a:rPr>
              <a:t>Science Policy Resolution of 1958  (March 4, 1958)</a:t>
            </a:r>
          </a:p>
          <a:p>
            <a:r>
              <a:rPr lang="en-US" altLang="en-US" sz="2400" dirty="0" smtClean="0">
                <a:latin typeface="Arial" pitchFamily="34" charset="0"/>
                <a:cs typeface="Arial" pitchFamily="34" charset="0"/>
              </a:rPr>
              <a:t>Technology Policy Statement of 1983</a:t>
            </a:r>
          </a:p>
          <a:p>
            <a:r>
              <a:rPr lang="en-US" altLang="en-US" sz="2400" dirty="0" smtClean="0">
                <a:latin typeface="Arial" pitchFamily="34" charset="0"/>
                <a:cs typeface="Arial" pitchFamily="34" charset="0"/>
              </a:rPr>
              <a:t>Science and Technology Policy of 2003</a:t>
            </a:r>
          </a:p>
          <a:p>
            <a:r>
              <a:rPr lang="en-US" altLang="en-US" sz="2400" dirty="0" smtClean="0">
                <a:latin typeface="Arial" pitchFamily="34" charset="0"/>
                <a:cs typeface="Arial" pitchFamily="34" charset="0"/>
              </a:rPr>
              <a:t>Science, Technology and Innovation Policy 2013</a:t>
            </a:r>
            <a:endParaRPr lang="en-IN" altLang="en-US" sz="2400" dirty="0" smtClean="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normAutofit/>
          </a:bodyPr>
          <a:lstStyle/>
          <a:p>
            <a:r>
              <a:rPr lang="en-US" sz="2400" b="1" i="1" dirty="0" smtClean="0">
                <a:solidFill>
                  <a:srgbClr val="FF0000"/>
                </a:solidFill>
                <a:latin typeface="Arial" pitchFamily="34" charset="0"/>
                <a:cs typeface="Arial" pitchFamily="34" charset="0"/>
              </a:rPr>
              <a:t>POLITICAL AND ECONOMIC EVENTS THAT  INFLUENCED  INDIA’S SCIENCE POLICIES</a:t>
            </a:r>
            <a:endParaRPr lang="en-IN" sz="2400" b="1" i="1" dirty="0" smtClean="0">
              <a:solidFill>
                <a:srgbClr val="FF0000"/>
              </a:solidFill>
              <a:latin typeface="Arial" pitchFamily="34" charset="0"/>
              <a:cs typeface="Arial" pitchFamily="34" charset="0"/>
            </a:endParaRPr>
          </a:p>
        </p:txBody>
      </p:sp>
      <p:sp>
        <p:nvSpPr>
          <p:cNvPr id="47107" name="Content Placeholder 2"/>
          <p:cNvSpPr>
            <a:spLocks noGrp="1"/>
          </p:cNvSpPr>
          <p:nvPr>
            <p:ph idx="1"/>
          </p:nvPr>
        </p:nvSpPr>
        <p:spPr>
          <a:xfrm>
            <a:off x="467544" y="1700808"/>
            <a:ext cx="8219256" cy="3404592"/>
          </a:xfrm>
        </p:spPr>
        <p:txBody>
          <a:bodyPr>
            <a:noAutofit/>
          </a:bodyPr>
          <a:lstStyle/>
          <a:p>
            <a:r>
              <a:rPr lang="en-US" sz="2400" dirty="0" smtClean="0">
                <a:latin typeface="Arial" pitchFamily="34" charset="0"/>
                <a:cs typeface="Arial" pitchFamily="34" charset="0"/>
              </a:rPr>
              <a:t>The crisis of food, 1970</a:t>
            </a:r>
          </a:p>
          <a:p>
            <a:r>
              <a:rPr lang="en-US" sz="2400" dirty="0" smtClean="0">
                <a:latin typeface="Arial" pitchFamily="34" charset="0"/>
                <a:cs typeface="Arial" pitchFamily="34" charset="0"/>
              </a:rPr>
              <a:t>The first nuclear explosion at </a:t>
            </a:r>
            <a:r>
              <a:rPr lang="en-US" sz="2400" dirty="0" err="1" smtClean="0">
                <a:latin typeface="Arial" pitchFamily="34" charset="0"/>
                <a:cs typeface="Arial" pitchFamily="34" charset="0"/>
              </a:rPr>
              <a:t>Pokharan</a:t>
            </a:r>
            <a:r>
              <a:rPr lang="en-US" sz="2400" dirty="0" smtClean="0">
                <a:latin typeface="Arial" pitchFamily="34" charset="0"/>
                <a:cs typeface="Arial" pitchFamily="34" charset="0"/>
              </a:rPr>
              <a:t>, 18 May 1974 leading to wide spread sanctions  and embargo on technology exports into India</a:t>
            </a:r>
          </a:p>
          <a:p>
            <a:r>
              <a:rPr lang="en-US" sz="2400" dirty="0" smtClean="0">
                <a:latin typeface="Arial" pitchFamily="34" charset="0"/>
                <a:cs typeface="Arial" pitchFamily="34" charset="0"/>
              </a:rPr>
              <a:t>The liberalization of economic policy, 1991</a:t>
            </a:r>
          </a:p>
          <a:p>
            <a:r>
              <a:rPr lang="en-US" sz="2400" dirty="0" smtClean="0">
                <a:latin typeface="Arial" pitchFamily="34" charset="0"/>
                <a:cs typeface="Arial" pitchFamily="34" charset="0"/>
              </a:rPr>
              <a:t>The era of coalition Governments, 1989  to 2014</a:t>
            </a:r>
          </a:p>
          <a:p>
            <a:r>
              <a:rPr lang="en-US" sz="2400" dirty="0" smtClean="0">
                <a:latin typeface="Arial" pitchFamily="34" charset="0"/>
                <a:cs typeface="Arial" pitchFamily="34" charset="0"/>
              </a:rPr>
              <a:t>The second nuclear explosion at </a:t>
            </a:r>
            <a:r>
              <a:rPr lang="en-US" sz="2400" dirty="0" err="1" smtClean="0">
                <a:latin typeface="Arial" pitchFamily="34" charset="0"/>
                <a:cs typeface="Arial" pitchFamily="34" charset="0"/>
              </a:rPr>
              <a:t>Pokharan</a:t>
            </a:r>
            <a:r>
              <a:rPr lang="en-US" sz="2400" dirty="0" smtClean="0">
                <a:latin typeface="Arial" pitchFamily="34" charset="0"/>
                <a:cs typeface="Arial" pitchFamily="34" charset="0"/>
              </a:rPr>
              <a:t>, 18 May 1998 leading to further economic sanctions</a:t>
            </a:r>
          </a:p>
          <a:p>
            <a:r>
              <a:rPr lang="en-US" sz="2400" dirty="0" smtClean="0">
                <a:latin typeface="Arial" pitchFamily="34" charset="0"/>
                <a:cs typeface="Arial" pitchFamily="34" charset="0"/>
              </a:rPr>
              <a:t>The National Action Plan on Climate Change and the Eight Missions, 2007</a:t>
            </a:r>
          </a:p>
          <a:p>
            <a:endParaRPr lang="en-IN" sz="2400" dirty="0" smtClean="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457200" y="533400"/>
            <a:ext cx="7772400" cy="1143000"/>
          </a:xfrm>
        </p:spPr>
        <p:txBody>
          <a:bodyPr/>
          <a:lstStyle/>
          <a:p>
            <a:pPr algn="ctr" eaLnBrk="1" hangingPunct="1"/>
            <a:r>
              <a:rPr lang="en-US" altLang="en-US" sz="2400" b="1" i="1" smtClean="0">
                <a:solidFill>
                  <a:srgbClr val="FF0000"/>
                </a:solidFill>
                <a:latin typeface="Arial" pitchFamily="34" charset="0"/>
              </a:rPr>
              <a:t>INDIA’S R&amp;D INVESTMENTS </a:t>
            </a:r>
          </a:p>
        </p:txBody>
      </p:sp>
      <p:graphicFrame>
        <p:nvGraphicFramePr>
          <p:cNvPr id="1026" name="Object 3"/>
          <p:cNvGraphicFramePr>
            <a:graphicFrameLocks noGrp="1" noChangeAspect="1"/>
          </p:cNvGraphicFramePr>
          <p:nvPr>
            <p:ph sz="half" idx="2"/>
          </p:nvPr>
        </p:nvGraphicFramePr>
        <p:xfrm>
          <a:off x="1219200" y="1836738"/>
          <a:ext cx="7391400" cy="4564062"/>
        </p:xfrm>
        <a:graphic>
          <a:graphicData uri="http://schemas.openxmlformats.org/presentationml/2006/ole">
            <mc:AlternateContent xmlns:mc="http://schemas.openxmlformats.org/markup-compatibility/2006">
              <mc:Choice xmlns:v="urn:schemas-microsoft-com:vml" Requires="v">
                <p:oleObj spid="_x0000_s3185" name="Chart" r:id="rId3" imgW="3947183" imgH="4320648" progId="MSGraph.Chart.8">
                  <p:embed followColorScheme="full"/>
                </p:oleObj>
              </mc:Choice>
              <mc:Fallback>
                <p:oleObj name="Chart" r:id="rId3" imgW="3947183" imgH="4320648"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836738"/>
                        <a:ext cx="7391400" cy="456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9" name="Text Box 4"/>
          <p:cNvSpPr txBox="1">
            <a:spLocks noChangeArrowheads="1"/>
          </p:cNvSpPr>
          <p:nvPr/>
        </p:nvSpPr>
        <p:spPr bwMode="auto">
          <a:xfrm>
            <a:off x="3124200" y="6019800"/>
            <a:ext cx="2362200" cy="523875"/>
          </a:xfrm>
          <a:prstGeom prst="rect">
            <a:avLst/>
          </a:prstGeom>
          <a:noFill/>
          <a:ln w="12700" cap="sq">
            <a:noFill/>
            <a:miter lim="800000"/>
            <a:headEnd type="none" w="sm" len="sm"/>
            <a:tailEnd type="none" w="sm" len="sm"/>
          </a:ln>
        </p:spPr>
        <p:txBody>
          <a:bodyPr>
            <a:spAutoFit/>
          </a:bodyPr>
          <a:lstStyle/>
          <a:p>
            <a:pPr>
              <a:spcBef>
                <a:spcPct val="50000"/>
              </a:spcBef>
            </a:pPr>
            <a:r>
              <a:rPr lang="en-US" altLang="en-US" sz="2800">
                <a:latin typeface="Times New Roman" pitchFamily="18" charset="0"/>
              </a:rPr>
              <a:t>      </a:t>
            </a:r>
            <a:r>
              <a:rPr lang="en-US" altLang="en-US" sz="2000"/>
              <a:t>Plan period</a:t>
            </a:r>
          </a:p>
        </p:txBody>
      </p:sp>
      <p:sp>
        <p:nvSpPr>
          <p:cNvPr id="1030" name="Text Box 5"/>
          <p:cNvSpPr txBox="1">
            <a:spLocks noChangeArrowheads="1"/>
          </p:cNvSpPr>
          <p:nvPr/>
        </p:nvSpPr>
        <p:spPr bwMode="auto">
          <a:xfrm>
            <a:off x="228600" y="3124200"/>
            <a:ext cx="1524000" cy="923925"/>
          </a:xfrm>
          <a:prstGeom prst="rect">
            <a:avLst/>
          </a:prstGeom>
          <a:noFill/>
          <a:ln w="12700" cap="sq">
            <a:noFill/>
            <a:miter lim="800000"/>
            <a:headEnd type="none" w="sm" len="sm"/>
            <a:tailEnd type="none" w="sm" len="sm"/>
          </a:ln>
        </p:spPr>
        <p:txBody>
          <a:bodyPr>
            <a:spAutoFit/>
          </a:bodyPr>
          <a:lstStyle/>
          <a:p>
            <a:pPr>
              <a:spcBef>
                <a:spcPct val="50000"/>
              </a:spcBef>
            </a:pPr>
            <a:r>
              <a:rPr lang="en-US" altLang="en-US"/>
              <a:t>Rupees in Crores (10 million)</a:t>
            </a:r>
          </a:p>
        </p:txBody>
      </p:sp>
      <p:sp>
        <p:nvSpPr>
          <p:cNvPr id="1031" name="AutoShape 6"/>
          <p:cNvSpPr>
            <a:spLocks noChangeArrowheads="1"/>
          </p:cNvSpPr>
          <p:nvPr/>
        </p:nvSpPr>
        <p:spPr bwMode="auto">
          <a:xfrm>
            <a:off x="4114800" y="4495800"/>
            <a:ext cx="152400" cy="1066800"/>
          </a:xfrm>
          <a:prstGeom prst="downArrow">
            <a:avLst>
              <a:gd name="adj1" fmla="val 50000"/>
              <a:gd name="adj2" fmla="val 175000"/>
            </a:avLst>
          </a:prstGeom>
          <a:solidFill>
            <a:schemeClr val="accent1"/>
          </a:solidFill>
          <a:ln w="9525">
            <a:solidFill>
              <a:schemeClr val="tx1"/>
            </a:solidFill>
            <a:miter lim="800000"/>
            <a:headEnd/>
            <a:tailEnd/>
          </a:ln>
        </p:spPr>
        <p:txBody>
          <a:bodyPr vert="eaVert" wrap="none" anchor="ctr"/>
          <a:lstStyle/>
          <a:p>
            <a:endParaRPr lang="en-IN" altLang="en-US"/>
          </a:p>
        </p:txBody>
      </p:sp>
      <p:sp>
        <p:nvSpPr>
          <p:cNvPr id="1032" name="Text Box 7"/>
          <p:cNvSpPr txBox="1">
            <a:spLocks noChangeArrowheads="1"/>
          </p:cNvSpPr>
          <p:nvPr/>
        </p:nvSpPr>
        <p:spPr bwMode="auto">
          <a:xfrm>
            <a:off x="3124200" y="3625850"/>
            <a:ext cx="2362200" cy="641350"/>
          </a:xfrm>
          <a:prstGeom prst="rect">
            <a:avLst/>
          </a:prstGeom>
          <a:noFill/>
          <a:ln w="9525">
            <a:noFill/>
            <a:miter lim="800000"/>
            <a:headEnd/>
            <a:tailEnd/>
          </a:ln>
        </p:spPr>
        <p:txBody>
          <a:bodyPr>
            <a:spAutoFit/>
          </a:bodyPr>
          <a:lstStyle/>
          <a:p>
            <a:pPr>
              <a:spcBef>
                <a:spcPct val="50000"/>
              </a:spcBef>
            </a:pPr>
            <a:r>
              <a:rPr lang="en-US" altLang="en-US"/>
              <a:t>First formal R&amp;D investment policy</a:t>
            </a:r>
          </a:p>
        </p:txBody>
      </p:sp>
      <p:sp>
        <p:nvSpPr>
          <p:cNvPr id="1033" name="TextBox 1"/>
          <p:cNvSpPr txBox="1">
            <a:spLocks noChangeArrowheads="1"/>
          </p:cNvSpPr>
          <p:nvPr/>
        </p:nvSpPr>
        <p:spPr bwMode="auto">
          <a:xfrm>
            <a:off x="7086600" y="5029200"/>
            <a:ext cx="2057400" cy="830263"/>
          </a:xfrm>
          <a:prstGeom prst="rect">
            <a:avLst/>
          </a:prstGeom>
          <a:solidFill>
            <a:srgbClr val="CCFFCC"/>
          </a:solidFill>
          <a:ln w="9525">
            <a:noFill/>
            <a:miter lim="800000"/>
            <a:headEnd/>
            <a:tailEnd/>
          </a:ln>
        </p:spPr>
        <p:txBody>
          <a:bodyPr>
            <a:spAutoFit/>
          </a:bodyPr>
          <a:lstStyle/>
          <a:p>
            <a:pPr algn="ctr"/>
            <a:r>
              <a:rPr lang="en-US" altLang="en-US" sz="1600" dirty="0"/>
              <a:t>Private Sector</a:t>
            </a:r>
          </a:p>
          <a:p>
            <a:pPr algn="ctr"/>
            <a:r>
              <a:rPr lang="en-US" altLang="en-US" sz="1600" dirty="0"/>
              <a:t>R&amp;D investment : </a:t>
            </a:r>
          </a:p>
          <a:p>
            <a:pPr algn="ctr"/>
            <a:r>
              <a:rPr lang="en-US" altLang="en-US" sz="1600" dirty="0"/>
              <a:t>Rupees 300 billion</a:t>
            </a:r>
            <a:endParaRPr lang="en-IN" altLang="en-US" sz="1600" dirty="0"/>
          </a:p>
        </p:txBody>
      </p:sp>
      <p:sp>
        <p:nvSpPr>
          <p:cNvPr id="3" name="Oval 2"/>
          <p:cNvSpPr/>
          <p:nvPr/>
        </p:nvSpPr>
        <p:spPr>
          <a:xfrm>
            <a:off x="304800" y="1219200"/>
            <a:ext cx="1912938" cy="762000"/>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035" name="TextBox 3"/>
          <p:cNvSpPr txBox="1">
            <a:spLocks noChangeArrowheads="1"/>
          </p:cNvSpPr>
          <p:nvPr/>
        </p:nvSpPr>
        <p:spPr bwMode="auto">
          <a:xfrm>
            <a:off x="609600" y="1219200"/>
            <a:ext cx="1346200" cy="646113"/>
          </a:xfrm>
          <a:prstGeom prst="rect">
            <a:avLst/>
          </a:prstGeom>
          <a:noFill/>
          <a:ln w="9525">
            <a:noFill/>
            <a:miter lim="800000"/>
            <a:headEnd/>
            <a:tailEnd/>
          </a:ln>
        </p:spPr>
        <p:txBody>
          <a:bodyPr>
            <a:spAutoFit/>
          </a:bodyPr>
          <a:lstStyle/>
          <a:p>
            <a:pPr algn="ctr"/>
            <a:r>
              <a:rPr lang="en-US" altLang="en-US" dirty="0"/>
              <a:t>Rupees 800 billion</a:t>
            </a:r>
            <a:endParaRPr lang="en-IN" altLang="en-US"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i="1" dirty="0" smtClean="0">
                <a:solidFill>
                  <a:srgbClr val="FF0000"/>
                </a:solidFill>
                <a:latin typeface="Arial"/>
                <a:cs typeface="Arial"/>
              </a:rPr>
              <a:t>INDIA SCIENCE INDICATORS</a:t>
            </a:r>
            <a:endParaRPr lang="en-US" sz="2400" b="1" i="1" dirty="0">
              <a:solidFill>
                <a:srgbClr val="FF0000"/>
              </a:solidFill>
              <a:latin typeface="Arial"/>
              <a:cs typeface="Arial"/>
            </a:endParaRPr>
          </a:p>
        </p:txBody>
      </p:sp>
      <p:sp>
        <p:nvSpPr>
          <p:cNvPr id="3" name="Content Placeholder 2"/>
          <p:cNvSpPr>
            <a:spLocks noGrp="1"/>
          </p:cNvSpPr>
          <p:nvPr>
            <p:ph idx="1"/>
          </p:nvPr>
        </p:nvSpPr>
        <p:spPr/>
        <p:txBody>
          <a:bodyPr>
            <a:normAutofit/>
          </a:bodyPr>
          <a:lstStyle/>
          <a:p>
            <a:r>
              <a:rPr lang="en-US" sz="2400" dirty="0">
                <a:latin typeface="Arial"/>
                <a:cs typeface="Arial"/>
              </a:rPr>
              <a:t>R</a:t>
            </a:r>
            <a:r>
              <a:rPr lang="en-US" sz="2400" dirty="0" smtClean="0">
                <a:latin typeface="Arial"/>
                <a:cs typeface="Arial"/>
              </a:rPr>
              <a:t>&amp;</a:t>
            </a:r>
            <a:r>
              <a:rPr lang="en-US" sz="2400" dirty="0">
                <a:latin typeface="Arial"/>
                <a:cs typeface="Arial"/>
              </a:rPr>
              <a:t>D</a:t>
            </a:r>
            <a:r>
              <a:rPr lang="en-US" sz="2400" dirty="0" smtClean="0">
                <a:latin typeface="Arial"/>
                <a:cs typeface="Arial"/>
              </a:rPr>
              <a:t> investment as a %  GDP (2011) : 0.88</a:t>
            </a:r>
          </a:p>
          <a:p>
            <a:r>
              <a:rPr lang="en-US" sz="2400" dirty="0" smtClean="0">
                <a:latin typeface="Arial"/>
                <a:cs typeface="Arial"/>
              </a:rPr>
              <a:t>Gross domestic expenditure on R&amp;D : 42.8 billion US $ ( PPP, constant 2005 prices)</a:t>
            </a:r>
          </a:p>
          <a:p>
            <a:r>
              <a:rPr lang="en-US" sz="2400" dirty="0" smtClean="0">
                <a:latin typeface="Arial"/>
                <a:cs typeface="Arial"/>
              </a:rPr>
              <a:t>Gross expenditure on R&amp;D per researcher : 201,800 US $ (PPP, 2013)</a:t>
            </a:r>
          </a:p>
          <a:p>
            <a:r>
              <a:rPr lang="en-US" sz="2400" dirty="0" smtClean="0">
                <a:latin typeface="Arial"/>
                <a:cs typeface="Arial"/>
              </a:rPr>
              <a:t>Number of researchers : 1,93,000</a:t>
            </a:r>
          </a:p>
          <a:p>
            <a:r>
              <a:rPr lang="en-US" sz="2400" dirty="0" smtClean="0">
                <a:latin typeface="Arial"/>
                <a:cs typeface="Arial"/>
              </a:rPr>
              <a:t>Total publications : 53,733 ( 4 % of global)</a:t>
            </a:r>
          </a:p>
          <a:p>
            <a:r>
              <a:rPr lang="en-US" sz="2400" dirty="0" smtClean="0">
                <a:latin typeface="Arial"/>
                <a:cs typeface="Arial"/>
              </a:rPr>
              <a:t>Patents granted per million population : 1.6 ( USA 160, UK 90, China 13, Russia 7.7)</a:t>
            </a:r>
          </a:p>
          <a:p>
            <a:endParaRPr lang="en-US" sz="2400" dirty="0" smtClean="0">
              <a:latin typeface="Arial"/>
              <a:cs typeface="Arial"/>
            </a:endParaRPr>
          </a:p>
          <a:p>
            <a:endParaRPr lang="en-US" sz="2400" dirty="0">
              <a:latin typeface="Arial"/>
              <a:cs typeface="Arial"/>
            </a:endParaRPr>
          </a:p>
        </p:txBody>
      </p:sp>
    </p:spTree>
    <p:extLst>
      <p:ext uri="{BB962C8B-B14F-4D97-AF65-F5344CB8AC3E}">
        <p14:creationId xmlns:p14="http://schemas.microsoft.com/office/powerpoint/2010/main" val="7895479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457200" y="274638"/>
            <a:ext cx="8229600" cy="655637"/>
          </a:xfrm>
        </p:spPr>
        <p:txBody>
          <a:bodyPr/>
          <a:lstStyle/>
          <a:p>
            <a:pPr eaLnBrk="1" hangingPunct="1"/>
            <a:r>
              <a:rPr lang="en-US" sz="2400" b="1" i="1">
                <a:solidFill>
                  <a:srgbClr val="FF0000"/>
                </a:solidFill>
                <a:latin typeface="Arial" charset="0"/>
                <a:cs typeface="Arial" charset="0"/>
              </a:rPr>
              <a:t>RESEARCH SPENDING AND SCIENTIFIC PROWESS</a:t>
            </a:r>
          </a:p>
        </p:txBody>
      </p:sp>
      <p:graphicFrame>
        <p:nvGraphicFramePr>
          <p:cNvPr id="4" name="Content Placeholder 3"/>
          <p:cNvGraphicFramePr>
            <a:graphicFrameLocks noGrp="1"/>
          </p:cNvGraphicFramePr>
          <p:nvPr>
            <p:ph idx="1"/>
          </p:nvPr>
        </p:nvGraphicFramePr>
        <p:xfrm>
          <a:off x="457200" y="1162050"/>
          <a:ext cx="8348663" cy="4733922"/>
        </p:xfrm>
        <a:graphic>
          <a:graphicData uri="http://schemas.openxmlformats.org/drawingml/2006/table">
            <a:tbl>
              <a:tblPr firstRow="1" bandRow="1">
                <a:tableStyleId>{5C22544A-7EE6-4342-B048-85BDC9FD1C3A}</a:tableStyleId>
              </a:tblPr>
              <a:tblGrid>
                <a:gridCol w="1297272"/>
                <a:gridCol w="714211"/>
                <a:gridCol w="1005741"/>
                <a:gridCol w="1005741"/>
                <a:gridCol w="1005741"/>
                <a:gridCol w="1005741"/>
                <a:gridCol w="1005741"/>
                <a:gridCol w="1308475"/>
              </a:tblGrid>
              <a:tr h="1395146">
                <a:tc>
                  <a:txBody>
                    <a:bodyPr/>
                    <a:lstStyle/>
                    <a:p>
                      <a:r>
                        <a:rPr lang="en-US" sz="1400" b="0" dirty="0" smtClean="0">
                          <a:latin typeface="Arial"/>
                          <a:cs typeface="Arial"/>
                        </a:rPr>
                        <a:t>Country</a:t>
                      </a:r>
                      <a:endParaRPr lang="en-US" sz="1400" b="0" dirty="0">
                        <a:latin typeface="Arial"/>
                        <a:cs typeface="Arial"/>
                      </a:endParaRPr>
                    </a:p>
                  </a:txBody>
                  <a:tcPr marL="91431" marR="91431" marT="45712" marB="45712"/>
                </a:tc>
                <a:tc>
                  <a:txBody>
                    <a:bodyPr/>
                    <a:lstStyle/>
                    <a:p>
                      <a:r>
                        <a:rPr lang="en-US" sz="1400" b="0" dirty="0" smtClean="0">
                          <a:latin typeface="Arial"/>
                          <a:cs typeface="Arial"/>
                        </a:rPr>
                        <a:t>R&amp;D as % GDP</a:t>
                      </a:r>
                      <a:endParaRPr lang="en-US" sz="1400" b="0" dirty="0">
                        <a:latin typeface="Arial"/>
                        <a:cs typeface="Arial"/>
                      </a:endParaRPr>
                    </a:p>
                  </a:txBody>
                  <a:tcPr marL="91431" marR="91431" marT="45712" marB="45712"/>
                </a:tc>
                <a:tc>
                  <a:txBody>
                    <a:bodyPr/>
                    <a:lstStyle/>
                    <a:p>
                      <a:r>
                        <a:rPr lang="en-US" sz="1400" b="0" dirty="0" smtClean="0">
                          <a:latin typeface="Arial"/>
                          <a:cs typeface="Arial"/>
                        </a:rPr>
                        <a:t>GERD *, 2015 at PPP $ billion</a:t>
                      </a:r>
                      <a:endParaRPr lang="en-US" sz="1400" b="0" dirty="0">
                        <a:latin typeface="Arial"/>
                        <a:cs typeface="Arial"/>
                      </a:endParaRPr>
                    </a:p>
                  </a:txBody>
                  <a:tcPr marL="91431" marR="91431" marT="45712" marB="45712"/>
                </a:tc>
                <a:tc>
                  <a:txBody>
                    <a:bodyPr/>
                    <a:lstStyle/>
                    <a:p>
                      <a:r>
                        <a:rPr lang="en-US" sz="1400" b="0" dirty="0" smtClean="0">
                          <a:latin typeface="Arial"/>
                          <a:cs typeface="Arial"/>
                        </a:rPr>
                        <a:t>Share of world GERD, %</a:t>
                      </a:r>
                      <a:endParaRPr lang="en-US" sz="1400" b="0" dirty="0">
                        <a:latin typeface="Arial"/>
                        <a:cs typeface="Arial"/>
                      </a:endParaRPr>
                    </a:p>
                  </a:txBody>
                  <a:tcPr marL="91431" marR="91431" marT="45712" marB="45712"/>
                </a:tc>
                <a:tc>
                  <a:txBody>
                    <a:bodyPr/>
                    <a:lstStyle/>
                    <a:p>
                      <a:r>
                        <a:rPr lang="en-US" sz="1400" b="0" dirty="0" smtClean="0">
                          <a:latin typeface="Arial"/>
                          <a:cs typeface="Arial"/>
                        </a:rPr>
                        <a:t>GERD per researcher, PPP $ thousand, 2013</a:t>
                      </a:r>
                      <a:endParaRPr lang="en-US" sz="1400" b="0" dirty="0">
                        <a:latin typeface="Arial"/>
                        <a:cs typeface="Arial"/>
                      </a:endParaRPr>
                    </a:p>
                  </a:txBody>
                  <a:tcPr marL="91431" marR="91431" marT="45712" marB="45712"/>
                </a:tc>
                <a:tc>
                  <a:txBody>
                    <a:bodyPr/>
                    <a:lstStyle/>
                    <a:p>
                      <a:r>
                        <a:rPr lang="en-US" sz="1400" b="0" dirty="0" smtClean="0">
                          <a:latin typeface="Arial"/>
                          <a:cs typeface="Arial"/>
                        </a:rPr>
                        <a:t>Share of Publications, %</a:t>
                      </a:r>
                      <a:endParaRPr lang="en-US" sz="1400" b="0" dirty="0">
                        <a:latin typeface="Arial"/>
                        <a:cs typeface="Arial"/>
                      </a:endParaRPr>
                    </a:p>
                  </a:txBody>
                  <a:tcPr marL="91431" marR="91431" marT="45712" marB="45712"/>
                </a:tc>
                <a:tc>
                  <a:txBody>
                    <a:bodyPr/>
                    <a:lstStyle/>
                    <a:p>
                      <a:r>
                        <a:rPr lang="en-US" sz="1400" b="0" dirty="0" smtClean="0">
                          <a:latin typeface="Arial"/>
                          <a:cs typeface="Arial"/>
                        </a:rPr>
                        <a:t>Researchers, lakh</a:t>
                      </a:r>
                      <a:endParaRPr lang="en-US" sz="1400" b="0" dirty="0">
                        <a:latin typeface="Arial"/>
                        <a:cs typeface="Arial"/>
                      </a:endParaRPr>
                    </a:p>
                  </a:txBody>
                  <a:tcPr marL="91431" marR="91431" marT="45712" marB="45712"/>
                </a:tc>
                <a:tc>
                  <a:txBody>
                    <a:bodyPr/>
                    <a:lstStyle/>
                    <a:p>
                      <a:r>
                        <a:rPr lang="en-US" sz="1400" b="0" dirty="0" smtClean="0">
                          <a:latin typeface="Arial"/>
                          <a:cs typeface="Arial"/>
                        </a:rPr>
                        <a:t>Patents per million</a:t>
                      </a:r>
                      <a:r>
                        <a:rPr lang="en-US" sz="1400" b="0" baseline="0" dirty="0" smtClean="0">
                          <a:latin typeface="Arial"/>
                          <a:cs typeface="Arial"/>
                        </a:rPr>
                        <a:t> population</a:t>
                      </a:r>
                      <a:endParaRPr lang="en-US" sz="1400" b="0" dirty="0">
                        <a:latin typeface="Arial"/>
                        <a:cs typeface="Arial"/>
                      </a:endParaRPr>
                    </a:p>
                  </a:txBody>
                  <a:tcPr marL="91431" marR="91431" marT="45712" marB="45712"/>
                </a:tc>
              </a:tr>
              <a:tr h="476968">
                <a:tc>
                  <a:txBody>
                    <a:bodyPr/>
                    <a:lstStyle/>
                    <a:p>
                      <a:r>
                        <a:rPr lang="en-US" sz="1400" b="0" dirty="0" smtClean="0">
                          <a:latin typeface="Arial"/>
                          <a:cs typeface="Arial"/>
                        </a:rPr>
                        <a:t>USA</a:t>
                      </a:r>
                      <a:endParaRPr lang="en-US" sz="1400" b="0" dirty="0">
                        <a:latin typeface="Arial"/>
                        <a:cs typeface="Arial"/>
                      </a:endParaRPr>
                    </a:p>
                  </a:txBody>
                  <a:tcPr marL="91431" marR="91431" marT="45712" marB="45712"/>
                </a:tc>
                <a:tc>
                  <a:txBody>
                    <a:bodyPr/>
                    <a:lstStyle/>
                    <a:p>
                      <a:r>
                        <a:rPr lang="en-US" sz="1400" b="0" dirty="0" smtClean="0">
                          <a:latin typeface="Arial"/>
                          <a:cs typeface="Arial"/>
                        </a:rPr>
                        <a:t>2.8</a:t>
                      </a:r>
                      <a:endParaRPr lang="en-US" sz="1400" b="0" dirty="0">
                        <a:latin typeface="Arial"/>
                        <a:cs typeface="Arial"/>
                      </a:endParaRPr>
                    </a:p>
                  </a:txBody>
                  <a:tcPr marL="91431" marR="91431" marT="45712" marB="45712"/>
                </a:tc>
                <a:tc>
                  <a:txBody>
                    <a:bodyPr/>
                    <a:lstStyle/>
                    <a:p>
                      <a:r>
                        <a:rPr lang="en-US" sz="1400" b="0" dirty="0" smtClean="0">
                          <a:latin typeface="Arial"/>
                          <a:cs typeface="Arial"/>
                        </a:rPr>
                        <a:t>396.7</a:t>
                      </a:r>
                      <a:endParaRPr lang="en-US" sz="1400" b="0" dirty="0">
                        <a:latin typeface="Arial"/>
                        <a:cs typeface="Arial"/>
                      </a:endParaRPr>
                    </a:p>
                  </a:txBody>
                  <a:tcPr marL="91431" marR="91431" marT="45712" marB="45712"/>
                </a:tc>
                <a:tc>
                  <a:txBody>
                    <a:bodyPr/>
                    <a:lstStyle/>
                    <a:p>
                      <a:r>
                        <a:rPr lang="en-US" sz="1400" b="0" dirty="0" smtClean="0">
                          <a:latin typeface="Arial"/>
                          <a:cs typeface="Arial"/>
                        </a:rPr>
                        <a:t>28.1</a:t>
                      </a:r>
                      <a:endParaRPr lang="en-US" sz="1400" b="0" dirty="0">
                        <a:latin typeface="Arial"/>
                        <a:cs typeface="Arial"/>
                      </a:endParaRPr>
                    </a:p>
                  </a:txBody>
                  <a:tcPr marL="91431" marR="91431" marT="45712" marB="45712"/>
                </a:tc>
                <a:tc>
                  <a:txBody>
                    <a:bodyPr/>
                    <a:lstStyle/>
                    <a:p>
                      <a:r>
                        <a:rPr lang="en-US" sz="1400" b="0" dirty="0" smtClean="0">
                          <a:latin typeface="Arial"/>
                          <a:cs typeface="Arial"/>
                        </a:rPr>
                        <a:t>313.6</a:t>
                      </a:r>
                      <a:endParaRPr lang="en-US" sz="1400" b="0" dirty="0">
                        <a:latin typeface="Arial"/>
                        <a:cs typeface="Arial"/>
                      </a:endParaRPr>
                    </a:p>
                  </a:txBody>
                  <a:tcPr marL="91431" marR="91431" marT="45712" marB="45712"/>
                </a:tc>
                <a:tc>
                  <a:txBody>
                    <a:bodyPr/>
                    <a:lstStyle/>
                    <a:p>
                      <a:r>
                        <a:rPr lang="en-US" sz="1400" b="0" dirty="0" smtClean="0">
                          <a:latin typeface="Arial"/>
                          <a:cs typeface="Arial"/>
                        </a:rPr>
                        <a:t>25.3</a:t>
                      </a:r>
                      <a:endParaRPr lang="en-US" sz="1400" b="0" dirty="0">
                        <a:latin typeface="Arial"/>
                        <a:cs typeface="Arial"/>
                      </a:endParaRPr>
                    </a:p>
                  </a:txBody>
                  <a:tcPr marL="91431" marR="91431" marT="45712" marB="45712"/>
                </a:tc>
                <a:tc>
                  <a:txBody>
                    <a:bodyPr/>
                    <a:lstStyle/>
                    <a:p>
                      <a:r>
                        <a:rPr lang="en-US" sz="1400" b="0" dirty="0" smtClean="0">
                          <a:latin typeface="Arial"/>
                          <a:cs typeface="Arial"/>
                        </a:rPr>
                        <a:t>12.65</a:t>
                      </a:r>
                      <a:endParaRPr lang="en-US" sz="1400" b="0" dirty="0">
                        <a:latin typeface="Arial"/>
                        <a:cs typeface="Arial"/>
                      </a:endParaRPr>
                    </a:p>
                  </a:txBody>
                  <a:tcPr marL="91431" marR="91431" marT="45712" marB="45712"/>
                </a:tc>
                <a:tc>
                  <a:txBody>
                    <a:bodyPr/>
                    <a:lstStyle/>
                    <a:p>
                      <a:r>
                        <a:rPr lang="en-US" sz="1400" b="0" dirty="0" smtClean="0">
                          <a:latin typeface="Arial"/>
                          <a:cs typeface="Arial"/>
                        </a:rPr>
                        <a:t>910</a:t>
                      </a:r>
                      <a:endParaRPr lang="en-US" sz="1400" b="0" dirty="0">
                        <a:latin typeface="Arial"/>
                        <a:cs typeface="Arial"/>
                      </a:endParaRPr>
                    </a:p>
                  </a:txBody>
                  <a:tcPr marL="91431" marR="91431" marT="45712" marB="45712"/>
                </a:tc>
              </a:tr>
              <a:tr h="476968">
                <a:tc>
                  <a:txBody>
                    <a:bodyPr/>
                    <a:lstStyle/>
                    <a:p>
                      <a:r>
                        <a:rPr lang="en-US" sz="1400" b="0" dirty="0" smtClean="0">
                          <a:latin typeface="Arial"/>
                          <a:cs typeface="Arial"/>
                        </a:rPr>
                        <a:t>UK</a:t>
                      </a:r>
                      <a:endParaRPr lang="en-US" sz="1400" b="0" dirty="0">
                        <a:latin typeface="Arial"/>
                        <a:cs typeface="Arial"/>
                      </a:endParaRPr>
                    </a:p>
                  </a:txBody>
                  <a:tcPr marL="91431" marR="91431" marT="45712" marB="45712"/>
                </a:tc>
                <a:tc>
                  <a:txBody>
                    <a:bodyPr/>
                    <a:lstStyle/>
                    <a:p>
                      <a:r>
                        <a:rPr lang="en-US" sz="1400" b="0" dirty="0" smtClean="0">
                          <a:latin typeface="Arial"/>
                          <a:cs typeface="Arial"/>
                        </a:rPr>
                        <a:t>1.8</a:t>
                      </a:r>
                      <a:endParaRPr lang="en-US" sz="1400" b="0" dirty="0">
                        <a:latin typeface="Arial"/>
                        <a:cs typeface="Arial"/>
                      </a:endParaRPr>
                    </a:p>
                  </a:txBody>
                  <a:tcPr marL="91431" marR="91431" marT="45712" marB="45712"/>
                </a:tc>
                <a:tc>
                  <a:txBody>
                    <a:bodyPr/>
                    <a:lstStyle/>
                    <a:p>
                      <a:r>
                        <a:rPr lang="en-US" sz="1400" b="0" dirty="0" smtClean="0">
                          <a:latin typeface="Arial"/>
                          <a:cs typeface="Arial"/>
                        </a:rPr>
                        <a:t>-</a:t>
                      </a:r>
                      <a:endParaRPr lang="en-US" sz="1400" b="0" dirty="0">
                        <a:latin typeface="Arial"/>
                        <a:cs typeface="Arial"/>
                      </a:endParaRPr>
                    </a:p>
                  </a:txBody>
                  <a:tcPr marL="91431" marR="91431" marT="45712" marB="45712"/>
                </a:tc>
                <a:tc>
                  <a:txBody>
                    <a:bodyPr/>
                    <a:lstStyle/>
                    <a:p>
                      <a:r>
                        <a:rPr lang="en-US" sz="1400" b="0" dirty="0" smtClean="0">
                          <a:latin typeface="Arial"/>
                          <a:cs typeface="Arial"/>
                        </a:rPr>
                        <a:t>-</a:t>
                      </a:r>
                      <a:endParaRPr lang="en-US" sz="1400" b="0" dirty="0">
                        <a:latin typeface="Arial"/>
                        <a:cs typeface="Arial"/>
                      </a:endParaRPr>
                    </a:p>
                  </a:txBody>
                  <a:tcPr marL="91431" marR="91431" marT="45712" marB="45712"/>
                </a:tc>
                <a:tc>
                  <a:txBody>
                    <a:bodyPr/>
                    <a:lstStyle/>
                    <a:p>
                      <a:r>
                        <a:rPr lang="en-US" sz="1400" b="0" dirty="0" smtClean="0">
                          <a:latin typeface="Arial"/>
                          <a:cs typeface="Arial"/>
                        </a:rPr>
                        <a:t>-</a:t>
                      </a:r>
                      <a:endParaRPr lang="en-US" sz="1400" b="0" dirty="0">
                        <a:latin typeface="Arial"/>
                        <a:cs typeface="Arial"/>
                      </a:endParaRPr>
                    </a:p>
                  </a:txBody>
                  <a:tcPr marL="91431" marR="91431" marT="45712" marB="45712"/>
                </a:tc>
                <a:tc>
                  <a:txBody>
                    <a:bodyPr/>
                    <a:lstStyle/>
                    <a:p>
                      <a:r>
                        <a:rPr lang="en-US" sz="1400" b="0" dirty="0" smtClean="0">
                          <a:latin typeface="Arial"/>
                          <a:cs typeface="Arial"/>
                        </a:rPr>
                        <a:t>6.9</a:t>
                      </a:r>
                      <a:endParaRPr lang="en-US" sz="1400" b="0" dirty="0">
                        <a:latin typeface="Arial"/>
                        <a:cs typeface="Arial"/>
                      </a:endParaRPr>
                    </a:p>
                  </a:txBody>
                  <a:tcPr marL="91431" marR="91431" marT="45712" marB="45712"/>
                </a:tc>
                <a:tc>
                  <a:txBody>
                    <a:bodyPr/>
                    <a:lstStyle/>
                    <a:p>
                      <a:r>
                        <a:rPr lang="en-US" sz="1400" b="0" dirty="0" smtClean="0">
                          <a:latin typeface="Arial"/>
                          <a:cs typeface="Arial"/>
                        </a:rPr>
                        <a:t>2.59</a:t>
                      </a:r>
                      <a:endParaRPr lang="en-US" sz="1400" b="0" dirty="0">
                        <a:latin typeface="Arial"/>
                        <a:cs typeface="Arial"/>
                      </a:endParaRPr>
                    </a:p>
                  </a:txBody>
                  <a:tcPr marL="91431" marR="91431" marT="45712" marB="45712"/>
                </a:tc>
                <a:tc>
                  <a:txBody>
                    <a:bodyPr/>
                    <a:lstStyle/>
                    <a:p>
                      <a:r>
                        <a:rPr lang="en-US" sz="1400" b="0" dirty="0" smtClean="0">
                          <a:latin typeface="Arial"/>
                          <a:cs typeface="Arial"/>
                        </a:rPr>
                        <a:t>-</a:t>
                      </a:r>
                      <a:endParaRPr lang="en-US" sz="1400" b="0" dirty="0">
                        <a:latin typeface="Arial"/>
                        <a:cs typeface="Arial"/>
                      </a:endParaRPr>
                    </a:p>
                  </a:txBody>
                  <a:tcPr marL="91431" marR="91431" marT="45712" marB="45712"/>
                </a:tc>
              </a:tr>
              <a:tr h="476968">
                <a:tc>
                  <a:txBody>
                    <a:bodyPr/>
                    <a:lstStyle/>
                    <a:p>
                      <a:r>
                        <a:rPr lang="en-US" sz="1400" b="0" dirty="0" smtClean="0">
                          <a:latin typeface="Arial"/>
                          <a:cs typeface="Arial"/>
                        </a:rPr>
                        <a:t>Japan </a:t>
                      </a:r>
                      <a:endParaRPr lang="en-US" sz="1400" b="0" dirty="0">
                        <a:latin typeface="Arial"/>
                        <a:cs typeface="Arial"/>
                      </a:endParaRPr>
                    </a:p>
                  </a:txBody>
                  <a:tcPr marL="91431" marR="91431" marT="45712" marB="45712"/>
                </a:tc>
                <a:tc>
                  <a:txBody>
                    <a:bodyPr/>
                    <a:lstStyle/>
                    <a:p>
                      <a:r>
                        <a:rPr lang="en-US" sz="1400" b="0" dirty="0" smtClean="0">
                          <a:latin typeface="Arial"/>
                          <a:cs typeface="Arial"/>
                        </a:rPr>
                        <a:t>-</a:t>
                      </a:r>
                      <a:endParaRPr lang="en-US" sz="1400" b="0" dirty="0">
                        <a:latin typeface="Arial"/>
                        <a:cs typeface="Arial"/>
                      </a:endParaRPr>
                    </a:p>
                  </a:txBody>
                  <a:tcPr marL="91431" marR="91431" marT="45712" marB="45712"/>
                </a:tc>
                <a:tc>
                  <a:txBody>
                    <a:bodyPr/>
                    <a:lstStyle/>
                    <a:p>
                      <a:r>
                        <a:rPr lang="en-US" sz="1400" b="0" dirty="0" smtClean="0">
                          <a:latin typeface="Arial"/>
                          <a:cs typeface="Arial"/>
                        </a:rPr>
                        <a:t>-</a:t>
                      </a:r>
                      <a:endParaRPr lang="en-US" sz="1400" b="0" dirty="0">
                        <a:latin typeface="Arial"/>
                        <a:cs typeface="Arial"/>
                      </a:endParaRPr>
                    </a:p>
                  </a:txBody>
                  <a:tcPr marL="91431" marR="91431" marT="45712" marB="45712"/>
                </a:tc>
                <a:tc>
                  <a:txBody>
                    <a:bodyPr/>
                    <a:lstStyle/>
                    <a:p>
                      <a:r>
                        <a:rPr lang="en-US" sz="1400" b="0" dirty="0" smtClean="0">
                          <a:latin typeface="Arial"/>
                          <a:cs typeface="Arial"/>
                        </a:rPr>
                        <a:t>-</a:t>
                      </a:r>
                      <a:endParaRPr lang="en-US" sz="1400" b="0" dirty="0">
                        <a:latin typeface="Arial"/>
                        <a:cs typeface="Arial"/>
                      </a:endParaRPr>
                    </a:p>
                  </a:txBody>
                  <a:tcPr marL="91431" marR="91431" marT="45712" marB="45712"/>
                </a:tc>
                <a:tc>
                  <a:txBody>
                    <a:bodyPr/>
                    <a:lstStyle/>
                    <a:p>
                      <a:r>
                        <a:rPr lang="en-US" sz="1400" b="0" dirty="0" smtClean="0">
                          <a:latin typeface="Arial"/>
                          <a:cs typeface="Arial"/>
                        </a:rPr>
                        <a:t>-</a:t>
                      </a:r>
                      <a:endParaRPr lang="en-US" sz="1400" b="0" dirty="0">
                        <a:latin typeface="Arial"/>
                        <a:cs typeface="Arial"/>
                      </a:endParaRPr>
                    </a:p>
                  </a:txBody>
                  <a:tcPr marL="91431" marR="91431" marT="45712" marB="45712"/>
                </a:tc>
                <a:tc>
                  <a:txBody>
                    <a:bodyPr/>
                    <a:lstStyle/>
                    <a:p>
                      <a:r>
                        <a:rPr lang="en-US" sz="1400" b="0" dirty="0" smtClean="0">
                          <a:latin typeface="Arial"/>
                          <a:cs typeface="Arial"/>
                        </a:rPr>
                        <a:t>5.8</a:t>
                      </a:r>
                      <a:endParaRPr lang="en-US" sz="1400" b="0" dirty="0">
                        <a:latin typeface="Arial"/>
                        <a:cs typeface="Arial"/>
                      </a:endParaRPr>
                    </a:p>
                  </a:txBody>
                  <a:tcPr marL="91431" marR="91431" marT="45712" marB="45712"/>
                </a:tc>
                <a:tc>
                  <a:txBody>
                    <a:bodyPr/>
                    <a:lstStyle/>
                    <a:p>
                      <a:r>
                        <a:rPr lang="en-US" sz="1400" b="0" dirty="0" smtClean="0">
                          <a:latin typeface="Arial"/>
                          <a:cs typeface="Arial"/>
                        </a:rPr>
                        <a:t>6.61</a:t>
                      </a:r>
                      <a:endParaRPr lang="en-US" sz="1400" b="0" dirty="0">
                        <a:latin typeface="Arial"/>
                        <a:cs typeface="Arial"/>
                      </a:endParaRPr>
                    </a:p>
                  </a:txBody>
                  <a:tcPr marL="91431" marR="91431" marT="45712" marB="45712"/>
                </a:tc>
                <a:tc>
                  <a:txBody>
                    <a:bodyPr/>
                    <a:lstStyle/>
                    <a:p>
                      <a:r>
                        <a:rPr lang="en-US" sz="1400" b="0" dirty="0" smtClean="0">
                          <a:latin typeface="Arial"/>
                          <a:cs typeface="Arial"/>
                        </a:rPr>
                        <a:t>3,716</a:t>
                      </a:r>
                      <a:endParaRPr lang="en-US" sz="1400" b="0" dirty="0">
                        <a:latin typeface="Arial"/>
                        <a:cs typeface="Arial"/>
                      </a:endParaRPr>
                    </a:p>
                  </a:txBody>
                  <a:tcPr marL="91431" marR="91431" marT="45712" marB="45712"/>
                </a:tc>
              </a:tr>
              <a:tr h="476968">
                <a:tc>
                  <a:txBody>
                    <a:bodyPr/>
                    <a:lstStyle/>
                    <a:p>
                      <a:r>
                        <a:rPr lang="en-US" sz="1400" b="0" dirty="0" err="1" smtClean="0">
                          <a:latin typeface="Arial"/>
                          <a:cs typeface="Arial"/>
                        </a:rPr>
                        <a:t>S.Korea</a:t>
                      </a:r>
                      <a:endParaRPr lang="en-US" sz="1400" b="0" dirty="0">
                        <a:latin typeface="Arial"/>
                        <a:cs typeface="Arial"/>
                      </a:endParaRPr>
                    </a:p>
                  </a:txBody>
                  <a:tcPr marL="91431" marR="91431" marT="45712" marB="45712"/>
                </a:tc>
                <a:tc>
                  <a:txBody>
                    <a:bodyPr/>
                    <a:lstStyle/>
                    <a:p>
                      <a:r>
                        <a:rPr lang="en-US" sz="1400" b="0" dirty="0" smtClean="0">
                          <a:latin typeface="Arial"/>
                          <a:cs typeface="Arial"/>
                        </a:rPr>
                        <a:t>-</a:t>
                      </a:r>
                      <a:endParaRPr lang="en-US" sz="1400" b="0" dirty="0">
                        <a:latin typeface="Arial"/>
                        <a:cs typeface="Arial"/>
                      </a:endParaRPr>
                    </a:p>
                  </a:txBody>
                  <a:tcPr marL="91431" marR="91431" marT="45712" marB="45712"/>
                </a:tc>
                <a:tc>
                  <a:txBody>
                    <a:bodyPr/>
                    <a:lstStyle/>
                    <a:p>
                      <a:r>
                        <a:rPr lang="en-US" sz="1400" b="0" dirty="0" smtClean="0">
                          <a:latin typeface="Arial"/>
                          <a:cs typeface="Arial"/>
                        </a:rPr>
                        <a:t>-</a:t>
                      </a:r>
                      <a:endParaRPr lang="en-US" sz="1400" b="0" dirty="0">
                        <a:latin typeface="Arial"/>
                        <a:cs typeface="Arial"/>
                      </a:endParaRPr>
                    </a:p>
                  </a:txBody>
                  <a:tcPr marL="91431" marR="91431" marT="45712" marB="45712"/>
                </a:tc>
                <a:tc>
                  <a:txBody>
                    <a:bodyPr/>
                    <a:lstStyle/>
                    <a:p>
                      <a:r>
                        <a:rPr lang="en-US" sz="1400" b="0" dirty="0" smtClean="0">
                          <a:latin typeface="Arial"/>
                          <a:cs typeface="Arial"/>
                        </a:rPr>
                        <a:t>-</a:t>
                      </a:r>
                      <a:endParaRPr lang="en-US" sz="1400" b="0" dirty="0">
                        <a:latin typeface="Arial"/>
                        <a:cs typeface="Arial"/>
                      </a:endParaRPr>
                    </a:p>
                  </a:txBody>
                  <a:tcPr marL="91431" marR="91431" marT="45712" marB="45712"/>
                </a:tc>
                <a:tc>
                  <a:txBody>
                    <a:bodyPr/>
                    <a:lstStyle/>
                    <a:p>
                      <a:r>
                        <a:rPr lang="en-US" sz="1400" b="0" dirty="0" smtClean="0">
                          <a:latin typeface="Arial"/>
                          <a:cs typeface="Arial"/>
                        </a:rPr>
                        <a:t>-</a:t>
                      </a:r>
                      <a:endParaRPr lang="en-US" sz="1400" b="0" dirty="0">
                        <a:latin typeface="Arial"/>
                        <a:cs typeface="Arial"/>
                      </a:endParaRPr>
                    </a:p>
                  </a:txBody>
                  <a:tcPr marL="91431" marR="91431" marT="45712" marB="45712"/>
                </a:tc>
                <a:tc>
                  <a:txBody>
                    <a:bodyPr/>
                    <a:lstStyle/>
                    <a:p>
                      <a:r>
                        <a:rPr lang="en-US" sz="1400" b="0" dirty="0" smtClean="0">
                          <a:latin typeface="Arial"/>
                          <a:cs typeface="Arial"/>
                        </a:rPr>
                        <a:t>4.0</a:t>
                      </a:r>
                      <a:endParaRPr lang="en-US" sz="1400" b="0" dirty="0">
                        <a:latin typeface="Arial"/>
                        <a:cs typeface="Arial"/>
                      </a:endParaRPr>
                    </a:p>
                  </a:txBody>
                  <a:tcPr marL="91431" marR="91431" marT="45712" marB="45712"/>
                </a:tc>
                <a:tc>
                  <a:txBody>
                    <a:bodyPr/>
                    <a:lstStyle/>
                    <a:p>
                      <a:r>
                        <a:rPr lang="en-US" sz="1400" b="0" dirty="0" smtClean="0">
                          <a:latin typeface="Arial"/>
                          <a:cs typeface="Arial"/>
                        </a:rPr>
                        <a:t>3.22</a:t>
                      </a:r>
                      <a:endParaRPr lang="en-US" sz="1400" b="0" dirty="0">
                        <a:latin typeface="Arial"/>
                        <a:cs typeface="Arial"/>
                      </a:endParaRPr>
                    </a:p>
                  </a:txBody>
                  <a:tcPr marL="91431" marR="91431" marT="45712" marB="45712"/>
                </a:tc>
                <a:tc>
                  <a:txBody>
                    <a:bodyPr/>
                    <a:lstStyle/>
                    <a:p>
                      <a:r>
                        <a:rPr lang="en-US" sz="1400" b="0" dirty="0" smtClean="0">
                          <a:latin typeface="Arial"/>
                          <a:cs typeface="Arial"/>
                        </a:rPr>
                        <a:t>4,451</a:t>
                      </a:r>
                      <a:endParaRPr lang="en-US" sz="1400" b="0" dirty="0">
                        <a:latin typeface="Arial"/>
                        <a:cs typeface="Arial"/>
                      </a:endParaRPr>
                    </a:p>
                  </a:txBody>
                  <a:tcPr marL="91431" marR="91431" marT="45712" marB="45712"/>
                </a:tc>
              </a:tr>
              <a:tr h="476968">
                <a:tc>
                  <a:txBody>
                    <a:bodyPr/>
                    <a:lstStyle/>
                    <a:p>
                      <a:r>
                        <a:rPr lang="en-US" sz="1400" b="0" dirty="0" smtClean="0">
                          <a:latin typeface="Arial"/>
                          <a:cs typeface="Arial"/>
                        </a:rPr>
                        <a:t>Brazil</a:t>
                      </a:r>
                      <a:endParaRPr lang="en-US" sz="1400" b="0" dirty="0">
                        <a:latin typeface="Arial"/>
                        <a:cs typeface="Arial"/>
                      </a:endParaRPr>
                    </a:p>
                  </a:txBody>
                  <a:tcPr marL="91431" marR="91431" marT="45712" marB="45712"/>
                </a:tc>
                <a:tc>
                  <a:txBody>
                    <a:bodyPr/>
                    <a:lstStyle/>
                    <a:p>
                      <a:r>
                        <a:rPr lang="en-US" sz="1400" b="0" dirty="0" smtClean="0">
                          <a:latin typeface="Arial"/>
                          <a:cs typeface="Arial"/>
                        </a:rPr>
                        <a:t>1.2</a:t>
                      </a:r>
                      <a:endParaRPr lang="en-US" sz="1400" b="0" dirty="0">
                        <a:latin typeface="Arial"/>
                        <a:cs typeface="Arial"/>
                      </a:endParaRPr>
                    </a:p>
                  </a:txBody>
                  <a:tcPr marL="91431" marR="91431" marT="45712" marB="45712"/>
                </a:tc>
                <a:tc>
                  <a:txBody>
                    <a:bodyPr/>
                    <a:lstStyle/>
                    <a:p>
                      <a:r>
                        <a:rPr lang="en-US" sz="1400" b="0" dirty="0" smtClean="0">
                          <a:latin typeface="Arial"/>
                          <a:cs typeface="Arial"/>
                        </a:rPr>
                        <a:t>-</a:t>
                      </a:r>
                      <a:endParaRPr lang="en-US" sz="1400" b="0" dirty="0">
                        <a:latin typeface="Arial"/>
                        <a:cs typeface="Arial"/>
                      </a:endParaRPr>
                    </a:p>
                  </a:txBody>
                  <a:tcPr marL="91431" marR="91431" marT="45712" marB="45712"/>
                </a:tc>
                <a:tc>
                  <a:txBody>
                    <a:bodyPr/>
                    <a:lstStyle/>
                    <a:p>
                      <a:r>
                        <a:rPr lang="en-US" sz="1400" b="0" dirty="0" smtClean="0">
                          <a:latin typeface="Arial"/>
                          <a:cs typeface="Arial"/>
                        </a:rPr>
                        <a:t>2.2</a:t>
                      </a:r>
                      <a:endParaRPr lang="en-US" sz="1400" b="0" dirty="0">
                        <a:latin typeface="Arial"/>
                        <a:cs typeface="Arial"/>
                      </a:endParaRPr>
                    </a:p>
                  </a:txBody>
                  <a:tcPr marL="91431" marR="91431" marT="45712" marB="45712"/>
                </a:tc>
                <a:tc>
                  <a:txBody>
                    <a:bodyPr/>
                    <a:lstStyle/>
                    <a:p>
                      <a:r>
                        <a:rPr lang="en-US" sz="1400" b="0" dirty="0" smtClean="0">
                          <a:latin typeface="Arial"/>
                          <a:cs typeface="Arial"/>
                        </a:rPr>
                        <a:t>210.5</a:t>
                      </a:r>
                      <a:endParaRPr lang="en-US" sz="1400" b="0" dirty="0">
                        <a:latin typeface="Arial"/>
                        <a:cs typeface="Arial"/>
                      </a:endParaRPr>
                    </a:p>
                  </a:txBody>
                  <a:tcPr marL="91431" marR="91431" marT="45712" marB="45712"/>
                </a:tc>
                <a:tc>
                  <a:txBody>
                    <a:bodyPr/>
                    <a:lstStyle/>
                    <a:p>
                      <a:r>
                        <a:rPr lang="en-US" sz="1400" b="0" dirty="0" smtClean="0">
                          <a:latin typeface="Arial"/>
                          <a:cs typeface="Arial"/>
                        </a:rPr>
                        <a:t>2.9</a:t>
                      </a:r>
                      <a:endParaRPr lang="en-US" sz="1400" b="0" dirty="0">
                        <a:latin typeface="Arial"/>
                        <a:cs typeface="Arial"/>
                      </a:endParaRPr>
                    </a:p>
                  </a:txBody>
                  <a:tcPr marL="91431" marR="91431" marT="45712" marB="45712"/>
                </a:tc>
                <a:tc>
                  <a:txBody>
                    <a:bodyPr/>
                    <a:lstStyle/>
                    <a:p>
                      <a:r>
                        <a:rPr lang="en-US" sz="1400" b="0" dirty="0" smtClean="0">
                          <a:latin typeface="Arial"/>
                          <a:cs typeface="Arial"/>
                        </a:rPr>
                        <a:t>1.39</a:t>
                      </a:r>
                      <a:endParaRPr lang="en-US" sz="1400" b="0" dirty="0">
                        <a:latin typeface="Arial"/>
                        <a:cs typeface="Arial"/>
                      </a:endParaRPr>
                    </a:p>
                  </a:txBody>
                  <a:tcPr marL="91431" marR="91431" marT="45712" marB="45712"/>
                </a:tc>
                <a:tc>
                  <a:txBody>
                    <a:bodyPr/>
                    <a:lstStyle/>
                    <a:p>
                      <a:r>
                        <a:rPr lang="en-US" sz="1400" b="0" dirty="0" smtClean="0">
                          <a:latin typeface="Arial"/>
                          <a:cs typeface="Arial"/>
                        </a:rPr>
                        <a:t>34</a:t>
                      </a:r>
                      <a:endParaRPr lang="en-US" sz="1400" b="0" dirty="0">
                        <a:latin typeface="Arial"/>
                        <a:cs typeface="Arial"/>
                      </a:endParaRPr>
                    </a:p>
                  </a:txBody>
                  <a:tcPr marL="91431" marR="91431" marT="45712" marB="45712"/>
                </a:tc>
              </a:tr>
              <a:tr h="476968">
                <a:tc>
                  <a:txBody>
                    <a:bodyPr/>
                    <a:lstStyle/>
                    <a:p>
                      <a:r>
                        <a:rPr lang="en-US" sz="1400" b="0" dirty="0" smtClean="0">
                          <a:latin typeface="Arial"/>
                          <a:cs typeface="Arial"/>
                        </a:rPr>
                        <a:t>China </a:t>
                      </a:r>
                      <a:endParaRPr lang="en-US" sz="1400" b="0" dirty="0">
                        <a:latin typeface="Arial"/>
                        <a:cs typeface="Arial"/>
                      </a:endParaRPr>
                    </a:p>
                  </a:txBody>
                  <a:tcPr marL="91431" marR="91431" marT="45712" marB="45712"/>
                </a:tc>
                <a:tc>
                  <a:txBody>
                    <a:bodyPr/>
                    <a:lstStyle/>
                    <a:p>
                      <a:r>
                        <a:rPr lang="en-US" sz="1400" b="0" dirty="0" smtClean="0">
                          <a:latin typeface="Arial"/>
                          <a:cs typeface="Arial"/>
                        </a:rPr>
                        <a:t>1.9</a:t>
                      </a:r>
                      <a:endParaRPr lang="en-US" sz="1400" b="0" dirty="0">
                        <a:latin typeface="Arial"/>
                        <a:cs typeface="Arial"/>
                      </a:endParaRPr>
                    </a:p>
                  </a:txBody>
                  <a:tcPr marL="91431" marR="91431" marT="45712" marB="45712"/>
                </a:tc>
                <a:tc>
                  <a:txBody>
                    <a:bodyPr/>
                    <a:lstStyle/>
                    <a:p>
                      <a:r>
                        <a:rPr lang="en-US" sz="1400" b="0" dirty="0" smtClean="0">
                          <a:latin typeface="Arial"/>
                          <a:cs typeface="Arial"/>
                        </a:rPr>
                        <a:t>290</a:t>
                      </a:r>
                      <a:endParaRPr lang="en-US" sz="1400" b="0" dirty="0">
                        <a:latin typeface="Arial"/>
                        <a:cs typeface="Arial"/>
                      </a:endParaRPr>
                    </a:p>
                  </a:txBody>
                  <a:tcPr marL="91431" marR="91431" marT="45712" marB="45712"/>
                </a:tc>
                <a:tc>
                  <a:txBody>
                    <a:bodyPr/>
                    <a:lstStyle/>
                    <a:p>
                      <a:r>
                        <a:rPr lang="en-US" sz="1400" b="0" dirty="0" smtClean="0">
                          <a:latin typeface="Arial"/>
                          <a:cs typeface="Arial"/>
                        </a:rPr>
                        <a:t>19.6</a:t>
                      </a:r>
                      <a:endParaRPr lang="en-US" sz="1400" b="0" dirty="0">
                        <a:latin typeface="Arial"/>
                        <a:cs typeface="Arial"/>
                      </a:endParaRPr>
                    </a:p>
                  </a:txBody>
                  <a:tcPr marL="91431" marR="91431" marT="45712" marB="45712"/>
                </a:tc>
                <a:tc>
                  <a:txBody>
                    <a:bodyPr/>
                    <a:lstStyle/>
                    <a:p>
                      <a:r>
                        <a:rPr lang="en-US" sz="1400" b="0" dirty="0" smtClean="0">
                          <a:latin typeface="Arial"/>
                          <a:cs typeface="Arial"/>
                        </a:rPr>
                        <a:t>195.4</a:t>
                      </a:r>
                      <a:endParaRPr lang="en-US" sz="1400" b="0" dirty="0">
                        <a:latin typeface="Arial"/>
                        <a:cs typeface="Arial"/>
                      </a:endParaRPr>
                    </a:p>
                  </a:txBody>
                  <a:tcPr marL="91431" marR="91431" marT="45712" marB="45712"/>
                </a:tc>
                <a:tc>
                  <a:txBody>
                    <a:bodyPr/>
                    <a:lstStyle/>
                    <a:p>
                      <a:r>
                        <a:rPr lang="en-US" sz="1400" b="0" dirty="0" smtClean="0">
                          <a:latin typeface="Arial"/>
                          <a:cs typeface="Arial"/>
                        </a:rPr>
                        <a:t>20.2</a:t>
                      </a:r>
                      <a:endParaRPr lang="en-US" sz="1400" b="0" dirty="0">
                        <a:latin typeface="Arial"/>
                        <a:cs typeface="Arial"/>
                      </a:endParaRPr>
                    </a:p>
                  </a:txBody>
                  <a:tcPr marL="91431" marR="91431" marT="45712" marB="45712"/>
                </a:tc>
                <a:tc>
                  <a:txBody>
                    <a:bodyPr/>
                    <a:lstStyle/>
                    <a:p>
                      <a:r>
                        <a:rPr lang="en-US" sz="1400" b="0" dirty="0" smtClean="0">
                          <a:latin typeface="Arial"/>
                          <a:cs typeface="Arial"/>
                        </a:rPr>
                        <a:t>14.84</a:t>
                      </a:r>
                      <a:endParaRPr lang="en-US" sz="1400" b="0" dirty="0">
                        <a:latin typeface="Arial"/>
                        <a:cs typeface="Arial"/>
                      </a:endParaRPr>
                    </a:p>
                  </a:txBody>
                  <a:tcPr marL="91431" marR="91431" marT="45712" marB="45712"/>
                </a:tc>
                <a:tc>
                  <a:txBody>
                    <a:bodyPr/>
                    <a:lstStyle/>
                    <a:p>
                      <a:r>
                        <a:rPr lang="en-US" sz="1400" b="0" dirty="0" smtClean="0">
                          <a:latin typeface="Arial"/>
                          <a:cs typeface="Arial"/>
                        </a:rPr>
                        <a:t>541</a:t>
                      </a:r>
                      <a:endParaRPr lang="en-US" sz="1400" b="0" dirty="0">
                        <a:latin typeface="Arial"/>
                        <a:cs typeface="Arial"/>
                      </a:endParaRPr>
                    </a:p>
                  </a:txBody>
                  <a:tcPr marL="91431" marR="91431" marT="45712" marB="45712"/>
                </a:tc>
              </a:tr>
              <a:tr h="476968">
                <a:tc>
                  <a:txBody>
                    <a:bodyPr/>
                    <a:lstStyle/>
                    <a:p>
                      <a:r>
                        <a:rPr lang="en-US" sz="1400" b="0" dirty="0" smtClean="0">
                          <a:latin typeface="Arial"/>
                          <a:cs typeface="Arial"/>
                        </a:rPr>
                        <a:t>India</a:t>
                      </a:r>
                      <a:endParaRPr lang="en-US" sz="1400" b="0" dirty="0">
                        <a:latin typeface="Arial"/>
                        <a:cs typeface="Arial"/>
                      </a:endParaRPr>
                    </a:p>
                  </a:txBody>
                  <a:tcPr marL="91431" marR="91431" marT="45712" marB="45712"/>
                </a:tc>
                <a:tc>
                  <a:txBody>
                    <a:bodyPr/>
                    <a:lstStyle/>
                    <a:p>
                      <a:r>
                        <a:rPr lang="en-US" sz="1400" b="0" dirty="0" smtClean="0">
                          <a:latin typeface="Arial"/>
                          <a:cs typeface="Arial"/>
                        </a:rPr>
                        <a:t>0.9</a:t>
                      </a:r>
                      <a:endParaRPr lang="en-US" sz="1400" b="0" dirty="0">
                        <a:latin typeface="Arial"/>
                        <a:cs typeface="Arial"/>
                      </a:endParaRPr>
                    </a:p>
                  </a:txBody>
                  <a:tcPr marL="91431" marR="91431" marT="45712" marB="45712"/>
                </a:tc>
                <a:tc>
                  <a:txBody>
                    <a:bodyPr/>
                    <a:lstStyle/>
                    <a:p>
                      <a:r>
                        <a:rPr lang="en-US" sz="1400" b="0" dirty="0" smtClean="0">
                          <a:latin typeface="Arial"/>
                          <a:cs typeface="Arial"/>
                        </a:rPr>
                        <a:t>42.8</a:t>
                      </a:r>
                      <a:endParaRPr lang="en-US" sz="1400" b="0" dirty="0">
                        <a:latin typeface="Arial"/>
                        <a:cs typeface="Arial"/>
                      </a:endParaRPr>
                    </a:p>
                  </a:txBody>
                  <a:tcPr marL="91431" marR="91431" marT="45712" marB="45712"/>
                </a:tc>
                <a:tc>
                  <a:txBody>
                    <a:bodyPr/>
                    <a:lstStyle/>
                    <a:p>
                      <a:r>
                        <a:rPr lang="en-US" sz="1400" b="0" dirty="0" smtClean="0">
                          <a:latin typeface="Arial"/>
                          <a:cs typeface="Arial"/>
                        </a:rPr>
                        <a:t>3.2</a:t>
                      </a:r>
                      <a:endParaRPr lang="en-US" sz="1400" b="0" dirty="0">
                        <a:latin typeface="Arial"/>
                        <a:cs typeface="Arial"/>
                      </a:endParaRPr>
                    </a:p>
                  </a:txBody>
                  <a:tcPr marL="91431" marR="91431" marT="45712" marB="45712"/>
                </a:tc>
                <a:tc>
                  <a:txBody>
                    <a:bodyPr/>
                    <a:lstStyle/>
                    <a:p>
                      <a:r>
                        <a:rPr lang="en-US" sz="1400" b="0" dirty="0" smtClean="0">
                          <a:latin typeface="Arial"/>
                          <a:cs typeface="Arial"/>
                        </a:rPr>
                        <a:t>201.8</a:t>
                      </a:r>
                      <a:endParaRPr lang="en-US" sz="1400" b="0" dirty="0">
                        <a:latin typeface="Arial"/>
                        <a:cs typeface="Arial"/>
                      </a:endParaRPr>
                    </a:p>
                  </a:txBody>
                  <a:tcPr marL="91431" marR="91431" marT="45712" marB="45712"/>
                </a:tc>
                <a:tc>
                  <a:txBody>
                    <a:bodyPr/>
                    <a:lstStyle/>
                    <a:p>
                      <a:r>
                        <a:rPr lang="en-US" sz="1400" b="0" dirty="0" smtClean="0">
                          <a:latin typeface="Arial"/>
                          <a:cs typeface="Arial"/>
                        </a:rPr>
                        <a:t>4.2</a:t>
                      </a:r>
                      <a:endParaRPr lang="en-US" sz="1400" b="0" dirty="0">
                        <a:latin typeface="Arial"/>
                        <a:cs typeface="Arial"/>
                      </a:endParaRPr>
                    </a:p>
                  </a:txBody>
                  <a:tcPr marL="91431" marR="91431" marT="45712" marB="45712"/>
                </a:tc>
                <a:tc>
                  <a:txBody>
                    <a:bodyPr/>
                    <a:lstStyle/>
                    <a:p>
                      <a:r>
                        <a:rPr lang="en-US" sz="1400" b="0" dirty="0" smtClean="0">
                          <a:latin typeface="Arial"/>
                          <a:cs typeface="Arial"/>
                        </a:rPr>
                        <a:t>1.93</a:t>
                      </a:r>
                      <a:endParaRPr lang="en-US" sz="1400" b="0" dirty="0">
                        <a:latin typeface="Arial"/>
                        <a:cs typeface="Arial"/>
                      </a:endParaRPr>
                    </a:p>
                  </a:txBody>
                  <a:tcPr marL="91431" marR="91431" marT="45712" marB="45712"/>
                </a:tc>
                <a:tc>
                  <a:txBody>
                    <a:bodyPr/>
                    <a:lstStyle/>
                    <a:p>
                      <a:r>
                        <a:rPr lang="en-US" sz="1400" b="0" dirty="0" smtClean="0">
                          <a:latin typeface="Arial"/>
                          <a:cs typeface="Arial"/>
                        </a:rPr>
                        <a:t>17</a:t>
                      </a:r>
                      <a:endParaRPr lang="en-US" sz="1400" b="0" dirty="0">
                        <a:latin typeface="Arial"/>
                        <a:cs typeface="Arial"/>
                      </a:endParaRPr>
                    </a:p>
                  </a:txBody>
                  <a:tcPr marL="91431" marR="91431" marT="45712" marB="45712"/>
                </a:tc>
              </a:tr>
            </a:tbl>
          </a:graphicData>
        </a:graphic>
      </p:graphicFrame>
      <p:sp>
        <p:nvSpPr>
          <p:cNvPr id="13397" name="TextBox 4"/>
          <p:cNvSpPr txBox="1">
            <a:spLocks noChangeArrowheads="1"/>
          </p:cNvSpPr>
          <p:nvPr/>
        </p:nvSpPr>
        <p:spPr bwMode="auto">
          <a:xfrm>
            <a:off x="841375" y="6046788"/>
            <a:ext cx="7775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Tx/>
              <a:buChar char="•"/>
            </a:pPr>
            <a:r>
              <a:rPr lang="en-US" sz="1800">
                <a:latin typeface="Arial" charset="0"/>
                <a:cs typeface="Arial" charset="0"/>
              </a:rPr>
              <a:t>Gross Domestic Expenditure on R&amp;D</a:t>
            </a:r>
          </a:p>
          <a:p>
            <a:pPr eaLnBrk="1" hangingPunct="1">
              <a:buFontTx/>
              <a:buChar char="•"/>
            </a:pPr>
            <a:r>
              <a:rPr lang="en-US" sz="1800">
                <a:latin typeface="Arial" charset="0"/>
                <a:cs typeface="Arial" charset="0"/>
              </a:rPr>
              <a:t>Source : UNESCO Science Report, 2015; Nature, 2011, 2013 and 2015</a:t>
            </a:r>
          </a:p>
        </p:txBody>
      </p:sp>
      <p:sp>
        <p:nvSpPr>
          <p:cNvPr id="13398" name="Rectangle 1"/>
          <p:cNvSpPr>
            <a:spLocks noChangeArrowheads="1"/>
          </p:cNvSpPr>
          <p:nvPr/>
        </p:nvSpPr>
        <p:spPr bwMode="auto">
          <a:xfrm>
            <a:off x="8072438" y="5387975"/>
            <a:ext cx="774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t"/>
            <a:r>
              <a:rPr lang="en-US" sz="1200" b="1">
                <a:solidFill>
                  <a:srgbClr val="FFFFFF"/>
                </a:solidFill>
                <a:latin typeface="Arial" charset="0"/>
                <a:cs typeface="Arial" charset="0"/>
              </a:rPr>
              <a:t>Country</a:t>
            </a:r>
            <a:endParaRPr lang="en-US">
              <a:latin typeface="Arial" charset="0"/>
            </a:endParaRPr>
          </a:p>
        </p:txBody>
      </p:sp>
    </p:spTree>
    <p:extLst>
      <p:ext uri="{BB962C8B-B14F-4D97-AF65-F5344CB8AC3E}">
        <p14:creationId xmlns:p14="http://schemas.microsoft.com/office/powerpoint/2010/main" val="146870462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a:xfrm>
            <a:off x="395536" y="116632"/>
            <a:ext cx="8424936" cy="1152128"/>
          </a:xfrm>
        </p:spPr>
        <p:txBody>
          <a:bodyPr>
            <a:normAutofit/>
          </a:bodyPr>
          <a:lstStyle/>
          <a:p>
            <a:pPr eaLnBrk="1" hangingPunct="1"/>
            <a:r>
              <a:rPr lang="en-US" sz="2400" b="1" i="1" dirty="0" smtClean="0">
                <a:solidFill>
                  <a:srgbClr val="FF0000"/>
                </a:solidFill>
                <a:latin typeface="Arial" charset="0"/>
              </a:rPr>
              <a:t>R&amp;D INSTITUTIONS AND NATIONAL INVESTMENT ON R&amp;D ACTIVITIES (DSIR, 2007)</a:t>
            </a:r>
            <a:endParaRPr lang="en-US" sz="3600" b="1" dirty="0" smtClean="0">
              <a:solidFill>
                <a:srgbClr val="FF0000"/>
              </a:solidFill>
              <a:latin typeface="Arial" charset="0"/>
            </a:endParaRPr>
          </a:p>
        </p:txBody>
      </p:sp>
      <p:sp>
        <p:nvSpPr>
          <p:cNvPr id="1031" name="Rectangle 6"/>
          <p:cNvSpPr>
            <a:spLocks noChangeArrowheads="1"/>
          </p:cNvSpPr>
          <p:nvPr/>
        </p:nvSpPr>
        <p:spPr bwMode="auto">
          <a:xfrm>
            <a:off x="685800" y="2286000"/>
            <a:ext cx="7924800" cy="1052513"/>
          </a:xfrm>
          <a:prstGeom prst="rect">
            <a:avLst/>
          </a:prstGeom>
          <a:noFill/>
          <a:ln w="9525">
            <a:noFill/>
            <a:miter lim="800000"/>
            <a:headEnd/>
            <a:tailEnd/>
          </a:ln>
        </p:spPr>
        <p:txBody>
          <a:bodyPr>
            <a:spAutoFit/>
          </a:bodyPr>
          <a:lstStyle/>
          <a:p>
            <a:pPr marL="338138" indent="-338138">
              <a:lnSpc>
                <a:spcPct val="115000"/>
              </a:lnSpc>
            </a:pPr>
            <a:endParaRPr lang="en-US" b="1" dirty="0">
              <a:solidFill>
                <a:schemeClr val="bg1"/>
              </a:solidFill>
            </a:endParaRPr>
          </a:p>
          <a:p>
            <a:pPr marL="338138" indent="-338138">
              <a:lnSpc>
                <a:spcPct val="115000"/>
              </a:lnSpc>
            </a:pPr>
            <a:endParaRPr lang="en-US" b="1" dirty="0">
              <a:solidFill>
                <a:schemeClr val="bg1"/>
              </a:solidFill>
            </a:endParaRPr>
          </a:p>
          <a:p>
            <a:pPr marL="338138" indent="-338138">
              <a:lnSpc>
                <a:spcPct val="115000"/>
              </a:lnSpc>
            </a:pPr>
            <a:endParaRPr lang="en-US" sz="2000" b="1" dirty="0">
              <a:solidFill>
                <a:schemeClr val="bg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255383361"/>
              </p:ext>
            </p:extLst>
          </p:nvPr>
        </p:nvGraphicFramePr>
        <p:xfrm>
          <a:off x="323528" y="1412776"/>
          <a:ext cx="8640961" cy="4963266"/>
        </p:xfrm>
        <a:graphic>
          <a:graphicData uri="http://schemas.openxmlformats.org/drawingml/2006/table">
            <a:tbl>
              <a:tblPr firstRow="1" bandRow="1">
                <a:tableStyleId>{21E4AEA4-8DFA-4A89-87EB-49C32662AFE0}</a:tableStyleId>
              </a:tblPr>
              <a:tblGrid>
                <a:gridCol w="3277606"/>
                <a:gridCol w="2085749"/>
                <a:gridCol w="3277606"/>
              </a:tblGrid>
              <a:tr h="954474">
                <a:tc>
                  <a:txBody>
                    <a:bodyPr/>
                    <a:lstStyle/>
                    <a:p>
                      <a:r>
                        <a:rPr lang="en-US" dirty="0" smtClean="0">
                          <a:solidFill>
                            <a:schemeClr val="tx1"/>
                          </a:solidFill>
                          <a:latin typeface="Arial"/>
                          <a:cs typeface="Arial"/>
                        </a:rPr>
                        <a:t>R&amp;D</a:t>
                      </a:r>
                      <a:r>
                        <a:rPr lang="en-US" baseline="0" dirty="0" smtClean="0">
                          <a:solidFill>
                            <a:schemeClr val="tx1"/>
                          </a:solidFill>
                          <a:latin typeface="Arial"/>
                          <a:cs typeface="Arial"/>
                        </a:rPr>
                        <a:t> Institutes</a:t>
                      </a:r>
                      <a:endParaRPr lang="en-US" dirty="0">
                        <a:solidFill>
                          <a:schemeClr val="tx1"/>
                        </a:solidFill>
                        <a:latin typeface="Arial"/>
                        <a:cs typeface="Arial"/>
                      </a:endParaRPr>
                    </a:p>
                  </a:txBody>
                  <a:tcPr/>
                </a:tc>
                <a:tc>
                  <a:txBody>
                    <a:bodyPr/>
                    <a:lstStyle/>
                    <a:p>
                      <a:r>
                        <a:rPr lang="en-US" dirty="0" smtClean="0">
                          <a:solidFill>
                            <a:schemeClr val="tx1"/>
                          </a:solidFill>
                          <a:latin typeface="Arial"/>
                          <a:cs typeface="Arial"/>
                        </a:rPr>
                        <a:t>Number of institutions</a:t>
                      </a:r>
                      <a:endParaRPr lang="en-US" dirty="0">
                        <a:solidFill>
                          <a:schemeClr val="tx1"/>
                        </a:solidFill>
                        <a:latin typeface="Arial"/>
                        <a:cs typeface="Arial"/>
                      </a:endParaRPr>
                    </a:p>
                  </a:txBody>
                  <a:tcPr/>
                </a:tc>
                <a:tc>
                  <a:txBody>
                    <a:bodyPr/>
                    <a:lstStyle/>
                    <a:p>
                      <a:r>
                        <a:rPr lang="en-US" dirty="0" smtClean="0">
                          <a:solidFill>
                            <a:schemeClr val="tx1"/>
                          </a:solidFill>
                          <a:latin typeface="Arial"/>
                          <a:cs typeface="Arial"/>
                        </a:rPr>
                        <a:t> Percentage of national investment on R&amp;D (2003-04)</a:t>
                      </a:r>
                      <a:endParaRPr lang="en-US" dirty="0">
                        <a:solidFill>
                          <a:schemeClr val="tx1"/>
                        </a:solidFill>
                        <a:latin typeface="Arial"/>
                        <a:cs typeface="Arial"/>
                      </a:endParaRPr>
                    </a:p>
                  </a:txBody>
                  <a:tcPr/>
                </a:tc>
              </a:tr>
              <a:tr h="668132">
                <a:tc>
                  <a:txBody>
                    <a:bodyPr/>
                    <a:lstStyle/>
                    <a:p>
                      <a:r>
                        <a:rPr lang="en-US" dirty="0" smtClean="0">
                          <a:solidFill>
                            <a:schemeClr val="tx1"/>
                          </a:solidFill>
                          <a:latin typeface="Arial"/>
                          <a:cs typeface="Arial"/>
                        </a:rPr>
                        <a:t>Central government R&amp;D institutions</a:t>
                      </a:r>
                      <a:endParaRPr lang="en-US" dirty="0">
                        <a:solidFill>
                          <a:schemeClr val="tx1"/>
                        </a:solidFill>
                        <a:latin typeface="Arial"/>
                        <a:cs typeface="Arial"/>
                      </a:endParaRPr>
                    </a:p>
                  </a:txBody>
                  <a:tcPr/>
                </a:tc>
                <a:tc>
                  <a:txBody>
                    <a:bodyPr/>
                    <a:lstStyle/>
                    <a:p>
                      <a:r>
                        <a:rPr lang="en-US" dirty="0" smtClean="0">
                          <a:solidFill>
                            <a:schemeClr val="tx1"/>
                          </a:solidFill>
                          <a:latin typeface="Arial"/>
                          <a:cs typeface="Arial"/>
                        </a:rPr>
                        <a:t>707</a:t>
                      </a:r>
                      <a:endParaRPr lang="en-US" dirty="0">
                        <a:solidFill>
                          <a:schemeClr val="tx1"/>
                        </a:solidFill>
                        <a:latin typeface="Arial"/>
                        <a:cs typeface="Arial"/>
                      </a:endParaRPr>
                    </a:p>
                  </a:txBody>
                  <a:tcPr/>
                </a:tc>
                <a:tc>
                  <a:txBody>
                    <a:bodyPr/>
                    <a:lstStyle/>
                    <a:p>
                      <a:r>
                        <a:rPr lang="en-US" dirty="0" smtClean="0">
                          <a:solidFill>
                            <a:schemeClr val="tx1"/>
                          </a:solidFill>
                          <a:latin typeface="Arial"/>
                          <a:cs typeface="Arial"/>
                        </a:rPr>
                        <a:t>62.6</a:t>
                      </a:r>
                      <a:endParaRPr lang="en-US" dirty="0">
                        <a:solidFill>
                          <a:schemeClr val="tx1"/>
                        </a:solidFill>
                        <a:latin typeface="Arial"/>
                        <a:cs typeface="Arial"/>
                      </a:endParaRPr>
                    </a:p>
                  </a:txBody>
                  <a:tcPr/>
                </a:tc>
              </a:tr>
              <a:tr h="668132">
                <a:tc>
                  <a:txBody>
                    <a:bodyPr/>
                    <a:lstStyle/>
                    <a:p>
                      <a:r>
                        <a:rPr lang="en-US" dirty="0" smtClean="0">
                          <a:solidFill>
                            <a:schemeClr val="tx1"/>
                          </a:solidFill>
                          <a:latin typeface="Arial"/>
                          <a:cs typeface="Arial"/>
                        </a:rPr>
                        <a:t>Public sector institutions</a:t>
                      </a:r>
                      <a:endParaRPr lang="en-US" dirty="0">
                        <a:solidFill>
                          <a:schemeClr val="tx1"/>
                        </a:solidFill>
                        <a:latin typeface="Arial"/>
                        <a:cs typeface="Arial"/>
                      </a:endParaRPr>
                    </a:p>
                  </a:txBody>
                  <a:tcPr/>
                </a:tc>
                <a:tc>
                  <a:txBody>
                    <a:bodyPr/>
                    <a:lstStyle/>
                    <a:p>
                      <a:r>
                        <a:rPr lang="en-US" dirty="0" smtClean="0">
                          <a:solidFill>
                            <a:schemeClr val="tx1"/>
                          </a:solidFill>
                          <a:latin typeface="Arial"/>
                          <a:cs typeface="Arial"/>
                        </a:rPr>
                        <a:t>115</a:t>
                      </a:r>
                      <a:endParaRPr lang="en-US" dirty="0">
                        <a:solidFill>
                          <a:schemeClr val="tx1"/>
                        </a:solidFill>
                        <a:latin typeface="Arial"/>
                        <a:cs typeface="Arial"/>
                      </a:endParaRPr>
                    </a:p>
                  </a:txBody>
                  <a:tcPr/>
                </a:tc>
                <a:tc>
                  <a:txBody>
                    <a:bodyPr/>
                    <a:lstStyle/>
                    <a:p>
                      <a:r>
                        <a:rPr lang="en-US" dirty="0" smtClean="0">
                          <a:solidFill>
                            <a:schemeClr val="tx1"/>
                          </a:solidFill>
                          <a:latin typeface="Arial"/>
                          <a:cs typeface="Arial"/>
                        </a:rPr>
                        <a:t>4.5</a:t>
                      </a:r>
                      <a:endParaRPr lang="en-US" dirty="0">
                        <a:solidFill>
                          <a:schemeClr val="tx1"/>
                        </a:solidFill>
                        <a:latin typeface="Arial"/>
                        <a:cs typeface="Arial"/>
                      </a:endParaRPr>
                    </a:p>
                  </a:txBody>
                  <a:tcPr/>
                </a:tc>
              </a:tr>
              <a:tr h="668132">
                <a:tc>
                  <a:txBody>
                    <a:bodyPr/>
                    <a:lstStyle/>
                    <a:p>
                      <a:r>
                        <a:rPr lang="en-US" dirty="0" smtClean="0">
                          <a:solidFill>
                            <a:schemeClr val="tx1"/>
                          </a:solidFill>
                          <a:latin typeface="Arial"/>
                          <a:cs typeface="Arial"/>
                        </a:rPr>
                        <a:t>State government institutions</a:t>
                      </a:r>
                      <a:endParaRPr lang="en-US" dirty="0">
                        <a:solidFill>
                          <a:schemeClr val="tx1"/>
                        </a:solidFill>
                        <a:latin typeface="Arial"/>
                        <a:cs typeface="Arial"/>
                      </a:endParaRPr>
                    </a:p>
                  </a:txBody>
                  <a:tcPr/>
                </a:tc>
                <a:tc>
                  <a:txBody>
                    <a:bodyPr/>
                    <a:lstStyle/>
                    <a:p>
                      <a:r>
                        <a:rPr lang="en-US" dirty="0" smtClean="0">
                          <a:solidFill>
                            <a:schemeClr val="tx1"/>
                          </a:solidFill>
                          <a:latin typeface="Arial"/>
                          <a:cs typeface="Arial"/>
                        </a:rPr>
                        <a:t>834</a:t>
                      </a:r>
                      <a:endParaRPr lang="en-US" dirty="0">
                        <a:solidFill>
                          <a:schemeClr val="tx1"/>
                        </a:solidFill>
                        <a:latin typeface="Arial"/>
                        <a:cs typeface="Arial"/>
                      </a:endParaRPr>
                    </a:p>
                  </a:txBody>
                  <a:tcPr/>
                </a:tc>
                <a:tc>
                  <a:txBody>
                    <a:bodyPr/>
                    <a:lstStyle/>
                    <a:p>
                      <a:r>
                        <a:rPr lang="en-US" dirty="0" smtClean="0">
                          <a:solidFill>
                            <a:schemeClr val="tx1"/>
                          </a:solidFill>
                          <a:latin typeface="Arial"/>
                          <a:cs typeface="Arial"/>
                        </a:rPr>
                        <a:t>8.5</a:t>
                      </a:r>
                      <a:endParaRPr lang="en-US" dirty="0">
                        <a:solidFill>
                          <a:schemeClr val="tx1"/>
                        </a:solidFill>
                        <a:latin typeface="Arial"/>
                        <a:cs typeface="Arial"/>
                      </a:endParaRPr>
                    </a:p>
                  </a:txBody>
                  <a:tcPr/>
                </a:tc>
              </a:tr>
              <a:tr h="954474">
                <a:tc>
                  <a:txBody>
                    <a:bodyPr/>
                    <a:lstStyle/>
                    <a:p>
                      <a:r>
                        <a:rPr lang="en-US" dirty="0" smtClean="0">
                          <a:solidFill>
                            <a:schemeClr val="tx1"/>
                          </a:solidFill>
                          <a:latin typeface="Arial"/>
                          <a:cs typeface="Arial"/>
                        </a:rPr>
                        <a:t>Universities</a:t>
                      </a:r>
                      <a:r>
                        <a:rPr lang="en-US" baseline="0" dirty="0" smtClean="0">
                          <a:solidFill>
                            <a:schemeClr val="tx1"/>
                          </a:solidFill>
                          <a:latin typeface="Arial"/>
                          <a:cs typeface="Arial"/>
                        </a:rPr>
                        <a:t> and institutions of National importance</a:t>
                      </a:r>
                      <a:endParaRPr lang="en-US" dirty="0">
                        <a:solidFill>
                          <a:schemeClr val="tx1"/>
                        </a:solidFill>
                        <a:latin typeface="Arial"/>
                        <a:cs typeface="Arial"/>
                      </a:endParaRPr>
                    </a:p>
                  </a:txBody>
                  <a:tcPr/>
                </a:tc>
                <a:tc>
                  <a:txBody>
                    <a:bodyPr/>
                    <a:lstStyle/>
                    <a:p>
                      <a:r>
                        <a:rPr lang="en-US" dirty="0" smtClean="0">
                          <a:solidFill>
                            <a:schemeClr val="tx1"/>
                          </a:solidFill>
                          <a:latin typeface="Arial"/>
                          <a:cs typeface="Arial"/>
                        </a:rPr>
                        <a:t>284</a:t>
                      </a:r>
                      <a:endParaRPr lang="en-US" dirty="0">
                        <a:solidFill>
                          <a:schemeClr val="tx1"/>
                        </a:solidFill>
                        <a:latin typeface="Arial"/>
                        <a:cs typeface="Arial"/>
                      </a:endParaRPr>
                    </a:p>
                  </a:txBody>
                  <a:tcPr/>
                </a:tc>
                <a:tc>
                  <a:txBody>
                    <a:bodyPr/>
                    <a:lstStyle/>
                    <a:p>
                      <a:r>
                        <a:rPr lang="en-US" dirty="0" smtClean="0">
                          <a:solidFill>
                            <a:schemeClr val="tx1"/>
                          </a:solidFill>
                          <a:latin typeface="Arial"/>
                          <a:cs typeface="Arial"/>
                        </a:rPr>
                        <a:t>4.1</a:t>
                      </a:r>
                      <a:endParaRPr lang="en-US" dirty="0">
                        <a:solidFill>
                          <a:schemeClr val="tx1"/>
                        </a:solidFill>
                        <a:latin typeface="Arial"/>
                        <a:cs typeface="Arial"/>
                      </a:endParaRPr>
                    </a:p>
                  </a:txBody>
                  <a:tcPr/>
                </a:tc>
              </a:tr>
              <a:tr h="668132">
                <a:tc>
                  <a:txBody>
                    <a:bodyPr/>
                    <a:lstStyle/>
                    <a:p>
                      <a:r>
                        <a:rPr lang="en-US" dirty="0" smtClean="0">
                          <a:solidFill>
                            <a:schemeClr val="tx1"/>
                          </a:solidFill>
                          <a:latin typeface="Arial"/>
                          <a:cs typeface="Arial"/>
                        </a:rPr>
                        <a:t>Private sector institutions</a:t>
                      </a:r>
                      <a:endParaRPr lang="en-US" dirty="0">
                        <a:solidFill>
                          <a:schemeClr val="tx1"/>
                        </a:solidFill>
                        <a:latin typeface="Arial"/>
                        <a:cs typeface="Arial"/>
                      </a:endParaRPr>
                    </a:p>
                  </a:txBody>
                  <a:tcPr/>
                </a:tc>
                <a:tc>
                  <a:txBody>
                    <a:bodyPr/>
                    <a:lstStyle/>
                    <a:p>
                      <a:r>
                        <a:rPr lang="en-US" dirty="0" smtClean="0">
                          <a:solidFill>
                            <a:schemeClr val="tx1"/>
                          </a:solidFill>
                          <a:latin typeface="Arial"/>
                          <a:cs typeface="Arial"/>
                        </a:rPr>
                        <a:t>2020</a:t>
                      </a:r>
                      <a:endParaRPr lang="en-US" dirty="0">
                        <a:solidFill>
                          <a:schemeClr val="tx1"/>
                        </a:solidFill>
                        <a:latin typeface="Arial"/>
                        <a:cs typeface="Arial"/>
                      </a:endParaRPr>
                    </a:p>
                  </a:txBody>
                  <a:tcPr/>
                </a:tc>
                <a:tc>
                  <a:txBody>
                    <a:bodyPr/>
                    <a:lstStyle/>
                    <a:p>
                      <a:r>
                        <a:rPr lang="en-US" dirty="0" smtClean="0">
                          <a:solidFill>
                            <a:schemeClr val="tx1"/>
                          </a:solidFill>
                          <a:latin typeface="Arial"/>
                          <a:cs typeface="Arial"/>
                        </a:rPr>
                        <a:t>20.3</a:t>
                      </a:r>
                      <a:endParaRPr lang="en-US" dirty="0">
                        <a:solidFill>
                          <a:schemeClr val="tx1"/>
                        </a:solidFill>
                        <a:latin typeface="Arial"/>
                        <a:cs typeface="Arial"/>
                      </a:endParaRPr>
                    </a:p>
                  </a:txBody>
                  <a:tcPr/>
                </a:tc>
              </a:tr>
              <a:tr h="381790">
                <a:tc>
                  <a:txBody>
                    <a:bodyPr/>
                    <a:lstStyle/>
                    <a:p>
                      <a:r>
                        <a:rPr lang="en-US" dirty="0" smtClean="0">
                          <a:solidFill>
                            <a:schemeClr val="tx1"/>
                          </a:solidFill>
                          <a:latin typeface="Arial"/>
                          <a:cs typeface="Arial"/>
                        </a:rPr>
                        <a:t>Total</a:t>
                      </a:r>
                      <a:endParaRPr lang="en-US" dirty="0">
                        <a:solidFill>
                          <a:schemeClr val="tx1"/>
                        </a:solidFill>
                        <a:latin typeface="Arial"/>
                        <a:cs typeface="Arial"/>
                      </a:endParaRPr>
                    </a:p>
                  </a:txBody>
                  <a:tcPr/>
                </a:tc>
                <a:tc>
                  <a:txBody>
                    <a:bodyPr/>
                    <a:lstStyle/>
                    <a:p>
                      <a:r>
                        <a:rPr lang="en-US" dirty="0" smtClean="0">
                          <a:solidFill>
                            <a:schemeClr val="tx1"/>
                          </a:solidFill>
                          <a:latin typeface="Arial"/>
                          <a:cs typeface="Arial"/>
                        </a:rPr>
                        <a:t>3960</a:t>
                      </a:r>
                      <a:endParaRPr lang="en-US" dirty="0">
                        <a:solidFill>
                          <a:schemeClr val="tx1"/>
                        </a:solidFill>
                        <a:latin typeface="Arial"/>
                        <a:cs typeface="Arial"/>
                      </a:endParaRPr>
                    </a:p>
                  </a:txBody>
                  <a:tcPr/>
                </a:tc>
                <a:tc>
                  <a:txBody>
                    <a:bodyPr/>
                    <a:lstStyle/>
                    <a:p>
                      <a:r>
                        <a:rPr lang="en-US" dirty="0" smtClean="0">
                          <a:solidFill>
                            <a:schemeClr val="tx1"/>
                          </a:solidFill>
                          <a:latin typeface="Arial"/>
                          <a:cs typeface="Arial"/>
                        </a:rPr>
                        <a:t>100</a:t>
                      </a:r>
                      <a:endParaRPr lang="en-US" dirty="0">
                        <a:solidFill>
                          <a:schemeClr val="tx1"/>
                        </a:solidFill>
                        <a:latin typeface="Arial"/>
                        <a:cs typeface="Arial"/>
                      </a:endParaRPr>
                    </a:p>
                  </a:txBody>
                  <a:tcPr/>
                </a:tc>
              </a:tr>
            </a:tbl>
          </a:graphicData>
        </a:graphic>
      </p:graphicFrame>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96" y="228"/>
            <a:chExt cx="5586" cy="3900"/>
          </a:xfrm>
        </p:grpSpPr>
        <p:sp>
          <p:nvSpPr>
            <p:cNvPr id="7172" name="Text Box 4"/>
            <p:cNvSpPr txBox="1">
              <a:spLocks noChangeArrowheads="1"/>
            </p:cNvSpPr>
            <p:nvPr/>
          </p:nvSpPr>
          <p:spPr bwMode="auto">
            <a:xfrm rot="10800000" flipV="1">
              <a:off x="96" y="2282"/>
              <a:ext cx="2969" cy="403"/>
            </a:xfrm>
            <a:prstGeom prst="rect">
              <a:avLst/>
            </a:prstGeom>
            <a:noFill/>
            <a:ln w="9525">
              <a:noFill/>
              <a:miter lim="800000"/>
              <a:headEnd/>
              <a:tailEnd/>
            </a:ln>
          </p:spPr>
          <p:txBody>
            <a:bodyPr wrap="square">
              <a:spAutoFit/>
            </a:bodyPr>
            <a:lstStyle/>
            <a:p>
              <a:pPr algn="ctr" eaLnBrk="0" hangingPunct="0"/>
              <a:r>
                <a:rPr lang="en-US" altLang="en-US" sz="2000" b="1" i="1" dirty="0">
                  <a:solidFill>
                    <a:srgbClr val="FF0000"/>
                  </a:solidFill>
                  <a:latin typeface="Arial" charset="0"/>
                </a:rPr>
                <a:t>C. V. Raman</a:t>
              </a:r>
            </a:p>
            <a:p>
              <a:pPr algn="ctr" eaLnBrk="0" hangingPunct="0"/>
              <a:r>
                <a:rPr lang="en-US" altLang="en-US" sz="2000" b="1" i="1" dirty="0" smtClean="0">
                  <a:solidFill>
                    <a:srgbClr val="FF0000"/>
                  </a:solidFill>
                  <a:latin typeface="Arial" charset="0"/>
                </a:rPr>
                <a:t>7 November 1888 - 21 November 1970</a:t>
              </a:r>
              <a:endParaRPr lang="en-US" altLang="en-US" sz="2000" b="1" i="1" dirty="0">
                <a:solidFill>
                  <a:srgbClr val="FF0000"/>
                </a:solidFill>
                <a:latin typeface="Arial" charset="0"/>
              </a:endParaRPr>
            </a:p>
          </p:txBody>
        </p:sp>
        <p:sp>
          <p:nvSpPr>
            <p:cNvPr id="7173" name="Text Box 5"/>
            <p:cNvSpPr txBox="1">
              <a:spLocks noChangeArrowheads="1"/>
            </p:cNvSpPr>
            <p:nvPr/>
          </p:nvSpPr>
          <p:spPr bwMode="auto">
            <a:xfrm>
              <a:off x="338" y="2669"/>
              <a:ext cx="5250" cy="578"/>
            </a:xfrm>
            <a:prstGeom prst="rect">
              <a:avLst/>
            </a:prstGeom>
            <a:noFill/>
            <a:ln w="9525">
              <a:noFill/>
              <a:miter lim="800000"/>
              <a:headEnd/>
              <a:tailEnd/>
            </a:ln>
          </p:spPr>
          <p:txBody>
            <a:bodyPr wrap="square">
              <a:spAutoFit/>
            </a:bodyPr>
            <a:lstStyle/>
            <a:p>
              <a:pPr marL="342900" indent="-342900" eaLnBrk="0" hangingPunct="0"/>
              <a:r>
                <a:rPr lang="en-US" altLang="en-US" sz="2000" dirty="0">
                  <a:solidFill>
                    <a:srgbClr val="000000"/>
                  </a:solidFill>
                  <a:latin typeface="Arial" charset="0"/>
                </a:rPr>
                <a:t>1906  Stood 1st in </a:t>
              </a:r>
              <a:r>
                <a:rPr lang="en-US" altLang="en-US" sz="2000" dirty="0" err="1" smtClean="0">
                  <a:solidFill>
                    <a:srgbClr val="000000"/>
                  </a:solidFill>
                  <a:latin typeface="Arial" charset="0"/>
                </a:rPr>
                <a:t>M.Sc</a:t>
              </a:r>
              <a:r>
                <a:rPr lang="en-US" altLang="en-US" sz="2000" dirty="0" smtClean="0">
                  <a:solidFill>
                    <a:srgbClr val="000000"/>
                  </a:solidFill>
                  <a:latin typeface="Arial" charset="0"/>
                </a:rPr>
                <a:t> </a:t>
              </a:r>
              <a:r>
                <a:rPr lang="en-US" altLang="en-US" sz="2000" dirty="0">
                  <a:solidFill>
                    <a:srgbClr val="000000"/>
                  </a:solidFill>
                  <a:latin typeface="Arial" charset="0"/>
                </a:rPr>
                <a:t>(did not attend classes!!)</a:t>
              </a:r>
            </a:p>
            <a:p>
              <a:pPr marL="342900" indent="-342900" eaLnBrk="0" hangingPunct="0">
                <a:buFontTx/>
                <a:buAutoNum type="arabicPlain" startAt="1907"/>
              </a:pPr>
              <a:r>
                <a:rPr lang="en-US" altLang="en-US" sz="2000" dirty="0">
                  <a:solidFill>
                    <a:srgbClr val="000000"/>
                  </a:solidFill>
                  <a:latin typeface="Arial" charset="0"/>
                </a:rPr>
                <a:t>  Assistant Auditor General, AG`s Office, Calcutta</a:t>
              </a:r>
            </a:p>
            <a:p>
              <a:pPr marL="342900" indent="-342900" eaLnBrk="0" hangingPunct="0"/>
              <a:r>
                <a:rPr lang="en-US" altLang="en-US" sz="2000" dirty="0">
                  <a:solidFill>
                    <a:srgbClr val="000000"/>
                  </a:solidFill>
                  <a:latin typeface="Arial" charset="0"/>
                </a:rPr>
                <a:t>1907  Starts research at IACS, part time  and publishes the first paper</a:t>
              </a:r>
            </a:p>
          </p:txBody>
        </p:sp>
        <p:sp>
          <p:nvSpPr>
            <p:cNvPr id="7174" name="Rectangle 6"/>
            <p:cNvSpPr>
              <a:spLocks noChangeArrowheads="1"/>
            </p:cNvSpPr>
            <p:nvPr/>
          </p:nvSpPr>
          <p:spPr bwMode="auto">
            <a:xfrm>
              <a:off x="96" y="228"/>
              <a:ext cx="5586" cy="3900"/>
            </a:xfrm>
            <a:prstGeom prst="rect">
              <a:avLst/>
            </a:prstGeom>
            <a:noFill/>
            <a:ln w="63500" cmpd="tri">
              <a:noFill/>
              <a:miter lim="800000"/>
              <a:headEnd/>
              <a:tailEnd/>
            </a:ln>
          </p:spPr>
          <p:txBody>
            <a:bodyPr wrap="none" anchor="ctr"/>
            <a:lstStyle/>
            <a:p>
              <a:endParaRPr lang="en-US" altLang="en-US" dirty="0">
                <a:solidFill>
                  <a:srgbClr val="000000"/>
                </a:solidFill>
                <a:latin typeface="Arial" charset="0"/>
              </a:endParaRPr>
            </a:p>
          </p:txBody>
        </p:sp>
      </p:grpSp>
      <p:sp>
        <p:nvSpPr>
          <p:cNvPr id="7171" name="Rectangle 7"/>
          <p:cNvSpPr>
            <a:spLocks noChangeArrowheads="1"/>
          </p:cNvSpPr>
          <p:nvPr/>
        </p:nvSpPr>
        <p:spPr bwMode="auto">
          <a:xfrm rot="10800000" flipV="1">
            <a:off x="395535" y="5489194"/>
            <a:ext cx="8034089" cy="1015663"/>
          </a:xfrm>
          <a:prstGeom prst="rect">
            <a:avLst/>
          </a:prstGeom>
          <a:solidFill>
            <a:srgbClr val="FCFFA6"/>
          </a:solidFill>
          <a:ln w="9525">
            <a:noFill/>
            <a:miter lim="800000"/>
            <a:headEnd/>
            <a:tailEnd/>
          </a:ln>
        </p:spPr>
        <p:txBody>
          <a:bodyPr wrap="square">
            <a:spAutoFit/>
          </a:bodyPr>
          <a:lstStyle/>
          <a:p>
            <a:pPr algn="ctr" eaLnBrk="0" hangingPunct="0"/>
            <a:r>
              <a:rPr lang="ja-JP" altLang="en-US" sz="2000" i="1" dirty="0">
                <a:solidFill>
                  <a:prstClr val="black"/>
                </a:solidFill>
                <a:latin typeface="Arial" charset="0"/>
                <a:ea typeface="ＭＳ Ｐゴシック"/>
                <a:cs typeface="Arial" charset="0"/>
              </a:rPr>
              <a:t>“</a:t>
            </a:r>
            <a:r>
              <a:rPr lang="en-US" altLang="ja-JP" sz="2000" i="1" dirty="0">
                <a:solidFill>
                  <a:prstClr val="black"/>
                </a:solidFill>
                <a:latin typeface="Arial" charset="0"/>
                <a:ea typeface="ＭＳ Ｐゴシック"/>
                <a:cs typeface="Arial" charset="0"/>
              </a:rPr>
              <a:t>Indian mind is not inferior ; what we lack is courage and a spirit of victory. If that indomitable spirit were to arise, nothing can hold us from achieving our rightful destiny</a:t>
            </a:r>
            <a:r>
              <a:rPr lang="ja-JP" altLang="en-US" sz="2000" i="1" dirty="0">
                <a:solidFill>
                  <a:prstClr val="black"/>
                </a:solidFill>
                <a:latin typeface="Arial" charset="0"/>
                <a:ea typeface="ＭＳ Ｐゴシック"/>
                <a:cs typeface="Arial" charset="0"/>
              </a:rPr>
              <a:t>”</a:t>
            </a:r>
            <a:endParaRPr lang="en-US" altLang="en-US" sz="2000" i="1" dirty="0">
              <a:solidFill>
                <a:prstClr val="black"/>
              </a:solidFill>
              <a:latin typeface="Arial" charset="0"/>
              <a:cs typeface="Arial" charset="0"/>
            </a:endParaRPr>
          </a:p>
        </p:txBody>
      </p:sp>
      <p:pic>
        <p:nvPicPr>
          <p:cNvPr id="3" name="Picture 2"/>
          <p:cNvPicPr>
            <a:picLocks noChangeAspect="1"/>
          </p:cNvPicPr>
          <p:nvPr/>
        </p:nvPicPr>
        <p:blipFill>
          <a:blip r:embed="rId2"/>
          <a:stretch>
            <a:fillRect/>
          </a:stretch>
        </p:blipFill>
        <p:spPr>
          <a:xfrm>
            <a:off x="1187624" y="188640"/>
            <a:ext cx="2376264" cy="3360717"/>
          </a:xfrm>
          <a:prstGeom prst="rect">
            <a:avLst/>
          </a:prstGeom>
        </p:spPr>
      </p:pic>
      <p:sp>
        <p:nvSpPr>
          <p:cNvPr id="7" name="TextBox 6"/>
          <p:cNvSpPr txBox="1"/>
          <p:nvPr/>
        </p:nvSpPr>
        <p:spPr>
          <a:xfrm>
            <a:off x="5220072" y="1412776"/>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4" name="TextBox 3"/>
          <p:cNvSpPr txBox="1"/>
          <p:nvPr/>
        </p:nvSpPr>
        <p:spPr>
          <a:xfrm>
            <a:off x="3707904" y="188640"/>
            <a:ext cx="5112568" cy="3662541"/>
          </a:xfrm>
          <a:prstGeom prst="rect">
            <a:avLst/>
          </a:prstGeom>
          <a:solidFill>
            <a:schemeClr val="tx2">
              <a:lumMod val="20000"/>
              <a:lumOff val="80000"/>
            </a:schemeClr>
          </a:solidFill>
        </p:spPr>
        <p:txBody>
          <a:bodyPr wrap="square" rtlCol="0">
            <a:spAutoFit/>
          </a:bodyPr>
          <a:lstStyle/>
          <a:p>
            <a:pPr algn="just"/>
            <a:r>
              <a:rPr lang="ja-JP" altLang="en-US" sz="2000" dirty="0">
                <a:solidFill>
                  <a:prstClr val="black"/>
                </a:solidFill>
                <a:latin typeface="Arial"/>
                <a:ea typeface="ＭＳ Ｐゴシック"/>
                <a:cs typeface="Arial"/>
              </a:rPr>
              <a:t>“</a:t>
            </a:r>
            <a:r>
              <a:rPr lang="en-US" sz="2000" dirty="0">
                <a:solidFill>
                  <a:prstClr val="black"/>
                </a:solidFill>
                <a:latin typeface="Arial"/>
                <a:cs typeface="Arial"/>
              </a:rPr>
              <a:t>We have got a young student with fine intellect, doing research in our laboratory. A side issue of his work has been  published in  </a:t>
            </a:r>
            <a:r>
              <a:rPr lang="en-US" sz="2000" i="1" dirty="0">
                <a:solidFill>
                  <a:prstClr val="black"/>
                </a:solidFill>
                <a:latin typeface="Arial"/>
                <a:cs typeface="Arial"/>
              </a:rPr>
              <a:t>Nature </a:t>
            </a:r>
            <a:r>
              <a:rPr lang="en-US" sz="2000" dirty="0">
                <a:solidFill>
                  <a:prstClr val="black"/>
                </a:solidFill>
                <a:latin typeface="Arial"/>
                <a:cs typeface="Arial"/>
              </a:rPr>
              <a:t>(24 Oct, 1907). The  prophecy of the great  man (MLS) is now going to be fulfilled. If circumstances do  not  go  against  us, Raman will be the brightest ornament of IACS.</a:t>
            </a:r>
            <a:r>
              <a:rPr lang="ja-JP" altLang="en-US" sz="2000" dirty="0">
                <a:solidFill>
                  <a:prstClr val="black"/>
                </a:solidFill>
                <a:latin typeface="Arial"/>
                <a:ea typeface="ＭＳ Ｐゴシック"/>
                <a:cs typeface="Arial"/>
              </a:rPr>
              <a:t>”</a:t>
            </a:r>
            <a:endParaRPr lang="en-US" sz="2000" dirty="0">
              <a:solidFill>
                <a:prstClr val="black"/>
              </a:solidFill>
              <a:latin typeface="Arial"/>
              <a:cs typeface="Arial"/>
            </a:endParaRPr>
          </a:p>
          <a:p>
            <a:endParaRPr lang="en-US" dirty="0" smtClean="0">
              <a:solidFill>
                <a:prstClr val="black"/>
              </a:solidFill>
              <a:latin typeface="Arial"/>
              <a:cs typeface="Arial"/>
            </a:endParaRPr>
          </a:p>
          <a:p>
            <a:pPr algn="ctr"/>
            <a:r>
              <a:rPr lang="en-US" dirty="0" smtClean="0">
                <a:solidFill>
                  <a:prstClr val="black"/>
                </a:solidFill>
                <a:latin typeface="Arial"/>
                <a:cs typeface="Arial"/>
              </a:rPr>
              <a:t> </a:t>
            </a:r>
            <a:r>
              <a:rPr lang="en-US" i="1" dirty="0" smtClean="0">
                <a:solidFill>
                  <a:prstClr val="black"/>
                </a:solidFill>
                <a:latin typeface="Arial"/>
                <a:cs typeface="Arial"/>
              </a:rPr>
              <a:t>A.L </a:t>
            </a:r>
            <a:r>
              <a:rPr lang="en-US" i="1" dirty="0" err="1" smtClean="0">
                <a:solidFill>
                  <a:prstClr val="black"/>
                </a:solidFill>
                <a:latin typeface="Arial"/>
                <a:cs typeface="Arial"/>
              </a:rPr>
              <a:t>Sarkar</a:t>
            </a:r>
            <a:r>
              <a:rPr lang="en-US" i="1" dirty="0" smtClean="0">
                <a:solidFill>
                  <a:prstClr val="black"/>
                </a:solidFill>
                <a:latin typeface="Arial"/>
                <a:cs typeface="Arial"/>
              </a:rPr>
              <a:t>, son of </a:t>
            </a:r>
            <a:r>
              <a:rPr lang="en-US" i="1" dirty="0" err="1" smtClean="0">
                <a:solidFill>
                  <a:prstClr val="black"/>
                </a:solidFill>
                <a:latin typeface="Arial"/>
                <a:cs typeface="Arial"/>
              </a:rPr>
              <a:t>Mahendra</a:t>
            </a:r>
            <a:r>
              <a:rPr lang="en-US" i="1" dirty="0" smtClean="0">
                <a:solidFill>
                  <a:prstClr val="black"/>
                </a:solidFill>
                <a:latin typeface="Arial"/>
                <a:cs typeface="Arial"/>
              </a:rPr>
              <a:t>  </a:t>
            </a:r>
            <a:r>
              <a:rPr lang="en-US" i="1" dirty="0" err="1" smtClean="0">
                <a:solidFill>
                  <a:prstClr val="black"/>
                </a:solidFill>
                <a:latin typeface="Arial"/>
                <a:cs typeface="Arial"/>
              </a:rPr>
              <a:t>Lal</a:t>
            </a:r>
            <a:r>
              <a:rPr lang="en-US" i="1" dirty="0" smtClean="0">
                <a:solidFill>
                  <a:prstClr val="black"/>
                </a:solidFill>
                <a:latin typeface="Arial"/>
                <a:cs typeface="Arial"/>
              </a:rPr>
              <a:t>  </a:t>
            </a:r>
            <a:r>
              <a:rPr lang="en-US" i="1" dirty="0" err="1" smtClean="0">
                <a:solidFill>
                  <a:prstClr val="black"/>
                </a:solidFill>
                <a:latin typeface="Arial"/>
                <a:cs typeface="Arial"/>
              </a:rPr>
              <a:t>Sarkar</a:t>
            </a:r>
            <a:r>
              <a:rPr lang="en-US" i="1" dirty="0" smtClean="0">
                <a:solidFill>
                  <a:prstClr val="black"/>
                </a:solidFill>
                <a:latin typeface="Arial"/>
                <a:cs typeface="Arial"/>
              </a:rPr>
              <a:t>, founder of IACS, 21 November 1907</a:t>
            </a:r>
            <a:endParaRPr lang="en-US" i="1" dirty="0">
              <a:solidFill>
                <a:prstClr val="black"/>
              </a:solidFill>
              <a:latin typeface="Arial"/>
              <a:cs typeface="Arial"/>
            </a:endParaRPr>
          </a:p>
          <a:p>
            <a:pPr algn="ctr"/>
            <a:endParaRPr lang="en-US" dirty="0">
              <a:solidFill>
                <a:prstClr val="black"/>
              </a:solidFill>
              <a:latin typeface="Calibri"/>
            </a:endParaRPr>
          </a:p>
        </p:txBody>
      </p:sp>
    </p:spTree>
    <p:extLst>
      <p:ext uri="{BB962C8B-B14F-4D97-AF65-F5344CB8AC3E}">
        <p14:creationId xmlns:p14="http://schemas.microsoft.com/office/powerpoint/2010/main" val="157547172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i="1" dirty="0" smtClean="0">
                <a:solidFill>
                  <a:srgbClr val="FF0000"/>
                </a:solidFill>
                <a:latin typeface="Arial"/>
                <a:cs typeface="Arial"/>
              </a:rPr>
              <a:t>GLOBAL RANKINGS : INDIA</a:t>
            </a:r>
            <a:endParaRPr lang="en-US" sz="2400" b="1" i="1" dirty="0">
              <a:solidFill>
                <a:srgbClr val="FF0000"/>
              </a:solidFill>
              <a:latin typeface="Arial"/>
              <a:cs typeface="Arial"/>
            </a:endParaRPr>
          </a:p>
        </p:txBody>
      </p:sp>
      <p:sp>
        <p:nvSpPr>
          <p:cNvPr id="3" name="Content Placeholder 2"/>
          <p:cNvSpPr>
            <a:spLocks noGrp="1"/>
          </p:cNvSpPr>
          <p:nvPr>
            <p:ph idx="1"/>
          </p:nvPr>
        </p:nvSpPr>
        <p:spPr/>
        <p:txBody>
          <a:bodyPr>
            <a:normAutofit/>
          </a:bodyPr>
          <a:lstStyle/>
          <a:p>
            <a:r>
              <a:rPr lang="en-US" sz="2400" dirty="0" smtClean="0">
                <a:latin typeface="Arial"/>
                <a:cs typeface="Arial"/>
              </a:rPr>
              <a:t>Global Innovation Index (INSEAD), 2015 : 81</a:t>
            </a:r>
          </a:p>
          <a:p>
            <a:r>
              <a:rPr lang="en-US" sz="2400" dirty="0" smtClean="0">
                <a:latin typeface="Arial"/>
                <a:cs typeface="Arial"/>
              </a:rPr>
              <a:t>Global Competitiveness Index, 2016 : 50/142 ( USA 2, UK 10 , China 49)</a:t>
            </a:r>
          </a:p>
          <a:p>
            <a:r>
              <a:rPr lang="en-US" sz="2400" dirty="0" smtClean="0">
                <a:latin typeface="Arial"/>
                <a:cs typeface="Arial"/>
              </a:rPr>
              <a:t>Global Intellectual Property Index (University of Maastricht, NL): 7.05, 37/38 </a:t>
            </a:r>
          </a:p>
          <a:p>
            <a:r>
              <a:rPr lang="en-US" sz="2400" dirty="0" smtClean="0">
                <a:latin typeface="Arial"/>
                <a:cs typeface="Arial"/>
              </a:rPr>
              <a:t>Bloomberg Innovation Index, 2016 : 45/50 ( S. Korea 1, Sweden 3, Singapore 6 and USA  8)</a:t>
            </a:r>
            <a:endParaRPr lang="en-US" sz="2400" dirty="0">
              <a:latin typeface="Arial"/>
              <a:cs typeface="Arial"/>
            </a:endParaRPr>
          </a:p>
        </p:txBody>
      </p:sp>
      <p:sp>
        <p:nvSpPr>
          <p:cNvPr id="4" name="TextBox 3"/>
          <p:cNvSpPr txBox="1"/>
          <p:nvPr/>
        </p:nvSpPr>
        <p:spPr>
          <a:xfrm>
            <a:off x="323529" y="4797152"/>
            <a:ext cx="8496944" cy="1200328"/>
          </a:xfrm>
          <a:prstGeom prst="rect">
            <a:avLst/>
          </a:prstGeom>
          <a:solidFill>
            <a:srgbClr val="FFFFE6"/>
          </a:solidFill>
        </p:spPr>
        <p:txBody>
          <a:bodyPr wrap="square" rtlCol="0">
            <a:spAutoFit/>
          </a:bodyPr>
          <a:lstStyle/>
          <a:p>
            <a:pPr algn="ctr"/>
            <a:r>
              <a:rPr lang="en-US" altLang="en-US" sz="2400" i="1" dirty="0">
                <a:latin typeface="Arial"/>
                <a:ea typeface="MS PGothic" pitchFamily="34" charset="-128"/>
                <a:cs typeface="Arial"/>
              </a:rPr>
              <a:t>India has to transition from a  </a:t>
            </a:r>
            <a:r>
              <a:rPr lang="ja-JP" altLang="en-US" sz="2400" i="1" dirty="0">
                <a:latin typeface="Arial"/>
                <a:cs typeface="Arial"/>
              </a:rPr>
              <a:t>“</a:t>
            </a:r>
            <a:r>
              <a:rPr lang="en-US" altLang="ja-JP" sz="2400" i="1" dirty="0">
                <a:latin typeface="Arial"/>
                <a:cs typeface="Arial"/>
              </a:rPr>
              <a:t>Factor</a:t>
            </a:r>
            <a:r>
              <a:rPr lang="ja-JP" altLang="en-US" sz="2400" i="1" dirty="0">
                <a:latin typeface="Arial"/>
                <a:cs typeface="Arial"/>
              </a:rPr>
              <a:t>”</a:t>
            </a:r>
            <a:r>
              <a:rPr lang="en-US" altLang="ja-JP" sz="2400" i="1" dirty="0">
                <a:latin typeface="Arial"/>
                <a:cs typeface="Arial"/>
              </a:rPr>
              <a:t> driven to </a:t>
            </a:r>
            <a:r>
              <a:rPr lang="ja-JP" altLang="en-US" sz="2400" i="1" dirty="0">
                <a:latin typeface="Arial"/>
                <a:cs typeface="Arial"/>
              </a:rPr>
              <a:t>“</a:t>
            </a:r>
            <a:r>
              <a:rPr lang="en-US" altLang="ja-JP" sz="2400" i="1" dirty="0">
                <a:latin typeface="Arial"/>
                <a:cs typeface="Arial"/>
              </a:rPr>
              <a:t>Efficiency</a:t>
            </a:r>
            <a:r>
              <a:rPr lang="ja-JP" altLang="en-US" sz="2400" i="1" dirty="0">
                <a:latin typeface="Arial"/>
                <a:cs typeface="Arial"/>
              </a:rPr>
              <a:t>”</a:t>
            </a:r>
            <a:r>
              <a:rPr lang="en-US" altLang="ja-JP" sz="2400" i="1" dirty="0">
                <a:latin typeface="Arial"/>
                <a:cs typeface="Arial"/>
              </a:rPr>
              <a:t> driven and </a:t>
            </a:r>
            <a:r>
              <a:rPr lang="en-US" altLang="ja-JP" sz="2400" i="1" dirty="0" smtClean="0">
                <a:latin typeface="Arial"/>
                <a:cs typeface="Arial"/>
              </a:rPr>
              <a:t>ultimately </a:t>
            </a:r>
            <a:r>
              <a:rPr lang="ja-JP" altLang="en-US" sz="2400" i="1" dirty="0" smtClean="0">
                <a:latin typeface="Arial"/>
                <a:cs typeface="Arial"/>
              </a:rPr>
              <a:t>“</a:t>
            </a:r>
            <a:r>
              <a:rPr lang="en-US" altLang="ja-JP" sz="2400" i="1" dirty="0">
                <a:latin typeface="Arial"/>
                <a:cs typeface="Arial"/>
              </a:rPr>
              <a:t>Innovation</a:t>
            </a:r>
            <a:r>
              <a:rPr lang="ja-JP" altLang="en-US" sz="2400" i="1" dirty="0">
                <a:latin typeface="Arial"/>
                <a:cs typeface="Arial"/>
              </a:rPr>
              <a:t>”</a:t>
            </a:r>
            <a:r>
              <a:rPr lang="en-US" altLang="ja-JP" sz="2400" i="1" dirty="0">
                <a:latin typeface="Arial"/>
                <a:cs typeface="Arial"/>
              </a:rPr>
              <a:t> driven economy</a:t>
            </a:r>
            <a:endParaRPr lang="en-US" altLang="en-US" sz="2400" i="1" dirty="0">
              <a:latin typeface="Arial"/>
              <a:ea typeface="MS PGothic" pitchFamily="34" charset="-128"/>
              <a:cs typeface="Arial"/>
            </a:endParaRPr>
          </a:p>
          <a:p>
            <a:endParaRPr lang="en-US" sz="2400" i="1" dirty="0">
              <a:latin typeface="Arial"/>
              <a:cs typeface="Arial"/>
            </a:endParaRPr>
          </a:p>
        </p:txBody>
      </p:sp>
    </p:spTree>
    <p:extLst>
      <p:ext uri="{BB962C8B-B14F-4D97-AF65-F5344CB8AC3E}">
        <p14:creationId xmlns:p14="http://schemas.microsoft.com/office/powerpoint/2010/main" val="400691897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i="1" dirty="0" smtClean="0">
                <a:solidFill>
                  <a:srgbClr val="FF0000"/>
                </a:solidFill>
                <a:latin typeface="Arial"/>
                <a:cs typeface="Arial"/>
              </a:rPr>
              <a:t>INDIA’S PUBLIC FUNDED S&amp;T FOCUS SHIFTING TO TRANSLATIONAL RESEARCH</a:t>
            </a:r>
            <a:endParaRPr lang="en-US" sz="2400" b="1" i="1" dirty="0">
              <a:solidFill>
                <a:srgbClr val="FF0000"/>
              </a:solidFill>
              <a:latin typeface="Arial"/>
              <a:cs typeface="Arial"/>
            </a:endParaRPr>
          </a:p>
        </p:txBody>
      </p:sp>
      <p:sp>
        <p:nvSpPr>
          <p:cNvPr id="3" name="Content Placeholder 2"/>
          <p:cNvSpPr>
            <a:spLocks noGrp="1"/>
          </p:cNvSpPr>
          <p:nvPr>
            <p:ph idx="1"/>
          </p:nvPr>
        </p:nvSpPr>
        <p:spPr/>
        <p:txBody>
          <a:bodyPr>
            <a:normAutofit/>
          </a:bodyPr>
          <a:lstStyle/>
          <a:p>
            <a:r>
              <a:rPr lang="en-US" sz="2400" dirty="0" smtClean="0">
                <a:latin typeface="Arial"/>
                <a:cs typeface="Arial"/>
              </a:rPr>
              <a:t>DBT : Commercialize public funded R&amp;D; create  TTO’s : 150; Technology and Business Incubators : 40</a:t>
            </a:r>
          </a:p>
          <a:p>
            <a:r>
              <a:rPr lang="en-US" sz="2400" dirty="0" smtClean="0">
                <a:latin typeface="Arial"/>
                <a:cs typeface="Arial"/>
              </a:rPr>
              <a:t>DST : Promote start ups and high risk as well as industry relevant research</a:t>
            </a:r>
          </a:p>
          <a:p>
            <a:r>
              <a:rPr lang="en-US" sz="2400" dirty="0" smtClean="0">
                <a:latin typeface="Arial"/>
                <a:cs typeface="Arial"/>
              </a:rPr>
              <a:t>CSIR : Align R&amp;D with national missions, sanitation, cleaning of rivers,  smart cities </a:t>
            </a:r>
            <a:r>
              <a:rPr lang="en-US" sz="2400" dirty="0" err="1" smtClean="0">
                <a:latin typeface="Arial"/>
                <a:cs typeface="Arial"/>
              </a:rPr>
              <a:t>etc</a:t>
            </a:r>
            <a:r>
              <a:rPr lang="en-US" sz="2400" dirty="0" smtClean="0">
                <a:latin typeface="Arial"/>
                <a:cs typeface="Arial"/>
              </a:rPr>
              <a:t>; 50 % of expenditure earn through external grants, licensing incomes and industry collaborations</a:t>
            </a:r>
            <a:endParaRPr lang="en-US" sz="2400" dirty="0">
              <a:latin typeface="Arial"/>
              <a:cs typeface="Arial"/>
            </a:endParaRPr>
          </a:p>
        </p:txBody>
      </p:sp>
      <p:sp>
        <p:nvSpPr>
          <p:cNvPr id="4" name="TextBox 3"/>
          <p:cNvSpPr txBox="1"/>
          <p:nvPr/>
        </p:nvSpPr>
        <p:spPr>
          <a:xfrm>
            <a:off x="446793" y="5301208"/>
            <a:ext cx="8301672" cy="830997"/>
          </a:xfrm>
          <a:prstGeom prst="rect">
            <a:avLst/>
          </a:prstGeom>
          <a:solidFill>
            <a:srgbClr val="FFFFE6"/>
          </a:solidFill>
        </p:spPr>
        <p:txBody>
          <a:bodyPr wrap="square" rtlCol="0">
            <a:spAutoFit/>
          </a:bodyPr>
          <a:lstStyle/>
          <a:p>
            <a:pPr algn="ctr"/>
            <a:r>
              <a:rPr lang="en-US" sz="2400" i="1" dirty="0" smtClean="0">
                <a:latin typeface="Arial"/>
                <a:cs typeface="Arial"/>
              </a:rPr>
              <a:t>Increasing pressures on publicly funded science to deliver solutions that benefit society </a:t>
            </a:r>
            <a:endParaRPr lang="en-US" sz="2400" i="1" dirty="0">
              <a:latin typeface="Arial"/>
              <a:cs typeface="Arial"/>
            </a:endParaRPr>
          </a:p>
        </p:txBody>
      </p:sp>
    </p:spTree>
    <p:extLst>
      <p:ext uri="{BB962C8B-B14F-4D97-AF65-F5344CB8AC3E}">
        <p14:creationId xmlns:p14="http://schemas.microsoft.com/office/powerpoint/2010/main" val="91652863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274638"/>
            <a:ext cx="8229600" cy="490537"/>
          </a:xfrm>
        </p:spPr>
        <p:txBody>
          <a:bodyPr/>
          <a:lstStyle/>
          <a:p>
            <a:r>
              <a:rPr lang="en-US" altLang="en-US" sz="2000" b="1" i="1" smtClean="0">
                <a:solidFill>
                  <a:srgbClr val="FF0000"/>
                </a:solidFill>
                <a:latin typeface="Arial" pitchFamily="34" charset="0"/>
                <a:cs typeface="Arial" pitchFamily="34" charset="0"/>
              </a:rPr>
              <a:t>INDIA’S S&amp;T  IN THE  NEXT DECADE</a:t>
            </a:r>
            <a:endParaRPr lang="en-IN" altLang="en-US" sz="2000" b="1" i="1" smtClean="0">
              <a:solidFill>
                <a:srgbClr val="FF0000"/>
              </a:solidFill>
              <a:latin typeface="Arial" pitchFamily="34" charset="0"/>
              <a:cs typeface="Arial" pitchFamily="34" charset="0"/>
            </a:endParaRPr>
          </a:p>
        </p:txBody>
      </p:sp>
      <p:sp>
        <p:nvSpPr>
          <p:cNvPr id="52227" name="Content Placeholder 2"/>
          <p:cNvSpPr>
            <a:spLocks noGrp="1"/>
          </p:cNvSpPr>
          <p:nvPr>
            <p:ph idx="1"/>
          </p:nvPr>
        </p:nvSpPr>
        <p:spPr>
          <a:xfrm>
            <a:off x="250825" y="836613"/>
            <a:ext cx="8435975" cy="4949825"/>
          </a:xfrm>
        </p:spPr>
        <p:txBody>
          <a:bodyPr/>
          <a:lstStyle/>
          <a:p>
            <a:r>
              <a:rPr lang="en-US" sz="1700" smtClean="0">
                <a:latin typeface="Arial" pitchFamily="34" charset="0"/>
                <a:cs typeface="Arial" pitchFamily="34" charset="0"/>
              </a:rPr>
              <a:t>S&amp;T operates within the framework of politics, economics and social fabric of a nation; India is changing rapidly in all these spheres</a:t>
            </a:r>
          </a:p>
          <a:p>
            <a:r>
              <a:rPr lang="en-US" sz="1700" smtClean="0">
                <a:latin typeface="Arial" pitchFamily="34" charset="0"/>
                <a:cs typeface="Arial" pitchFamily="34" charset="0"/>
              </a:rPr>
              <a:t>Resources will always be lesser than the demands of a growing economy. </a:t>
            </a:r>
          </a:p>
          <a:p>
            <a:r>
              <a:rPr lang="en-US" sz="1700" smtClean="0">
                <a:latin typeface="Arial" pitchFamily="34" charset="0"/>
                <a:cs typeface="Arial" pitchFamily="34" charset="0"/>
              </a:rPr>
              <a:t>Private sector will become increasingly more important; Government function will be limited to acting as regulators and facilitators, not gatekeepers</a:t>
            </a:r>
          </a:p>
          <a:p>
            <a:r>
              <a:rPr lang="en-US" sz="1700" smtClean="0">
                <a:latin typeface="Arial" pitchFamily="34" charset="0"/>
                <a:cs typeface="Arial" pitchFamily="34" charset="0"/>
              </a:rPr>
              <a:t>Government  focus  will remain limited to public health, water, sanitation, education, infrastructure, energy and national security. </a:t>
            </a:r>
          </a:p>
          <a:p>
            <a:r>
              <a:rPr lang="en-US" sz="1700" smtClean="0">
                <a:latin typeface="Arial" pitchFamily="34" charset="0"/>
                <a:cs typeface="Arial" pitchFamily="34" charset="0"/>
              </a:rPr>
              <a:t>In the economic sphere emphasis will be on manufacturing industries leading to creation of employment; However, much of “ come, make in India - sell anywhere” policy  will be initially based on  capital and technologies sourced from outside India</a:t>
            </a:r>
          </a:p>
          <a:p>
            <a:r>
              <a:rPr lang="en-US" sz="1700" smtClean="0">
                <a:latin typeface="Arial" pitchFamily="34" charset="0"/>
                <a:cs typeface="Arial" pitchFamily="34" charset="0"/>
              </a:rPr>
              <a:t>Funding for scientific research in public institutions  will become more directed and even scarcer in the next few years. The dream run in increase in funding for S&amp;T between 2000 and 2010 is unlikely to be repeated </a:t>
            </a:r>
          </a:p>
          <a:p>
            <a:r>
              <a:rPr lang="en-US" sz="1700" smtClean="0">
                <a:latin typeface="Arial" pitchFamily="34" charset="0"/>
                <a:cs typeface="Arial" pitchFamily="34" charset="0"/>
              </a:rPr>
              <a:t>Greater pressure to focus more on science that contributes to “nation building” and improve the “quality of life” of  its citizens.</a:t>
            </a:r>
          </a:p>
          <a:p>
            <a:endParaRPr lang="en-US" sz="1700" smtClean="0">
              <a:latin typeface="Arial" pitchFamily="34" charset="0"/>
              <a:cs typeface="Arial" pitchFamily="34" charset="0"/>
            </a:endParaRPr>
          </a:p>
          <a:p>
            <a:endParaRPr lang="en-IN" sz="2000" smtClean="0">
              <a:latin typeface="Arial" pitchFamily="34" charset="0"/>
              <a:cs typeface="Arial" pitchFamily="34" charset="0"/>
            </a:endParaRPr>
          </a:p>
        </p:txBody>
      </p:sp>
      <p:sp>
        <p:nvSpPr>
          <p:cNvPr id="52228" name="TextBox 3"/>
          <p:cNvSpPr txBox="1">
            <a:spLocks noChangeArrowheads="1"/>
          </p:cNvSpPr>
          <p:nvPr/>
        </p:nvSpPr>
        <p:spPr bwMode="auto">
          <a:xfrm>
            <a:off x="250825" y="5410200"/>
            <a:ext cx="8424863" cy="1016000"/>
          </a:xfrm>
          <a:prstGeom prst="rect">
            <a:avLst/>
          </a:prstGeom>
          <a:solidFill>
            <a:srgbClr val="FFFBC2"/>
          </a:solidFill>
          <a:ln w="9525">
            <a:noFill/>
            <a:miter lim="800000"/>
            <a:headEnd/>
            <a:tailEnd/>
          </a:ln>
        </p:spPr>
        <p:txBody>
          <a:bodyPr>
            <a:spAutoFit/>
          </a:bodyPr>
          <a:lstStyle/>
          <a:p>
            <a:pPr algn="ctr"/>
            <a:r>
              <a:rPr lang="en-US" altLang="en-US" sz="2000" i="1" dirty="0">
                <a:latin typeface="Arial"/>
                <a:ea typeface="MS PGothic" pitchFamily="34" charset="-128"/>
                <a:cs typeface="Arial"/>
              </a:rPr>
              <a:t>More questions are likely to be asked on how and where S&amp;T  is making an impact; merely stating  that we are doing cutting edge, globally competitive science will not do !</a:t>
            </a:r>
            <a:endParaRPr lang="en-IN" altLang="en-US" sz="2000" i="1" dirty="0">
              <a:latin typeface="Arial"/>
              <a:ea typeface="MS PGothic" pitchFamily="34" charset="-128"/>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1720" y="2420889"/>
            <a:ext cx="5184576" cy="720080"/>
          </a:xfrm>
          <a:ln w="28575" cmpd="sng">
            <a:solidFill>
              <a:schemeClr val="tx1"/>
            </a:solidFill>
          </a:ln>
          <a:effectLst>
            <a:outerShdw blurRad="50800" dist="38100" dir="2700000" algn="tl" rotWithShape="0">
              <a:prstClr val="black">
                <a:alpha val="40000"/>
              </a:prstClr>
            </a:outerShdw>
          </a:effectLst>
        </p:spPr>
        <p:txBody>
          <a:bodyPr>
            <a:normAutofit fontScale="92500"/>
          </a:bodyPr>
          <a:lstStyle/>
          <a:p>
            <a:pPr marL="0" indent="0" algn="ctr">
              <a:buNone/>
            </a:pPr>
            <a:r>
              <a:rPr lang="en-US" b="1" i="1" dirty="0" smtClean="0">
                <a:solidFill>
                  <a:srgbClr val="FF0000"/>
                </a:solidFill>
                <a:latin typeface="Arial"/>
                <a:cs typeface="Arial"/>
              </a:rPr>
              <a:t>Science in the 21</a:t>
            </a:r>
            <a:r>
              <a:rPr lang="en-US" b="1" i="1" baseline="30000" dirty="0" smtClean="0">
                <a:solidFill>
                  <a:srgbClr val="FF0000"/>
                </a:solidFill>
                <a:latin typeface="Arial"/>
                <a:cs typeface="Arial"/>
              </a:rPr>
              <a:t>st</a:t>
            </a:r>
            <a:r>
              <a:rPr lang="en-US" b="1" i="1" dirty="0" smtClean="0">
                <a:solidFill>
                  <a:srgbClr val="FF0000"/>
                </a:solidFill>
                <a:latin typeface="Arial"/>
                <a:cs typeface="Arial"/>
              </a:rPr>
              <a:t> Century</a:t>
            </a:r>
            <a:endParaRPr lang="en-US" b="1" i="1" dirty="0">
              <a:solidFill>
                <a:srgbClr val="FF0000"/>
              </a:solidFill>
              <a:latin typeface="Arial"/>
              <a:cs typeface="Arial"/>
            </a:endParaRPr>
          </a:p>
        </p:txBody>
      </p:sp>
    </p:spTree>
    <p:extLst>
      <p:ext uri="{BB962C8B-B14F-4D97-AF65-F5344CB8AC3E}">
        <p14:creationId xmlns:p14="http://schemas.microsoft.com/office/powerpoint/2010/main" val="127471373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3"/>
          <p:cNvSpPr txBox="1">
            <a:spLocks noChangeArrowheads="1"/>
          </p:cNvSpPr>
          <p:nvPr/>
        </p:nvSpPr>
        <p:spPr bwMode="auto">
          <a:xfrm>
            <a:off x="611560" y="476672"/>
            <a:ext cx="81369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b="1" i="1" dirty="0" smtClean="0">
                <a:solidFill>
                  <a:srgbClr val="FF0000"/>
                </a:solidFill>
              </a:rPr>
              <a:t>SCIENCE IN THE 21</a:t>
            </a:r>
            <a:r>
              <a:rPr lang="en-US" sz="2400" b="1" i="1" baseline="30000" dirty="0" smtClean="0">
                <a:solidFill>
                  <a:srgbClr val="FF0000"/>
                </a:solidFill>
              </a:rPr>
              <a:t>st</a:t>
            </a:r>
            <a:r>
              <a:rPr lang="en-US" sz="2400" b="1" i="1" dirty="0" smtClean="0">
                <a:solidFill>
                  <a:srgbClr val="FF0000"/>
                </a:solidFill>
              </a:rPr>
              <a:t> CENTURY</a:t>
            </a:r>
            <a:endParaRPr lang="en-US" sz="2400" b="1" i="1" dirty="0">
              <a:solidFill>
                <a:srgbClr val="FF0000"/>
              </a:solidFill>
            </a:endParaRPr>
          </a:p>
        </p:txBody>
      </p:sp>
      <p:sp>
        <p:nvSpPr>
          <p:cNvPr id="2" name="TextBox 1"/>
          <p:cNvSpPr txBox="1"/>
          <p:nvPr/>
        </p:nvSpPr>
        <p:spPr>
          <a:xfrm>
            <a:off x="107504" y="1052736"/>
            <a:ext cx="8856985" cy="5632310"/>
          </a:xfrm>
          <a:prstGeom prst="rect">
            <a:avLst/>
          </a:prstGeom>
          <a:noFill/>
        </p:spPr>
        <p:txBody>
          <a:bodyPr wrap="square" rtlCol="0">
            <a:spAutoFit/>
          </a:bodyPr>
          <a:lstStyle/>
          <a:p>
            <a:pPr marL="342900" indent="-342900" algn="just">
              <a:buFont typeface="Wingdings" charset="2"/>
              <a:buChar char="Ø"/>
            </a:pPr>
            <a:r>
              <a:rPr lang="en-US" sz="2400" dirty="0" smtClean="0">
                <a:latin typeface="Arial" charset="0"/>
                <a:cs typeface="Arial" charset="0"/>
              </a:rPr>
              <a:t>Scientific, technological and social trends are rapidly transforming the way we live and work</a:t>
            </a:r>
          </a:p>
          <a:p>
            <a:pPr marL="342900" indent="-342900" algn="just">
              <a:buFont typeface="Wingdings" charset="2"/>
              <a:buChar char="Ø"/>
            </a:pPr>
            <a:r>
              <a:rPr lang="en-US" sz="2400" dirty="0" smtClean="0">
                <a:latin typeface="Arial" charset="0"/>
                <a:cs typeface="Arial" charset="0"/>
              </a:rPr>
              <a:t>Technology is ubiquitous in the world we inhabit today; yet an average citizen has far little understanding of science and technology today than in the past</a:t>
            </a:r>
          </a:p>
          <a:p>
            <a:pPr marL="342900" indent="-342900" algn="just">
              <a:buFont typeface="Wingdings" charset="2"/>
              <a:buChar char="Ø"/>
            </a:pPr>
            <a:r>
              <a:rPr lang="en-US" sz="2400" dirty="0" smtClean="0">
                <a:latin typeface="Arial" charset="0"/>
                <a:cs typeface="Arial" charset="0"/>
              </a:rPr>
              <a:t>Public policy discourse has also tended to become biased, opinionated with selective dissemination of information</a:t>
            </a:r>
          </a:p>
          <a:p>
            <a:pPr marL="342900" indent="-342900" algn="just">
              <a:buFont typeface="Wingdings" charset="2"/>
              <a:buChar char="Ø"/>
            </a:pPr>
            <a:r>
              <a:rPr lang="en-US" sz="2400" dirty="0" smtClean="0">
                <a:latin typeface="Arial" charset="0"/>
                <a:cs typeface="Arial" charset="0"/>
              </a:rPr>
              <a:t>We all realize that science and technology have to provide answers to many critical problems that we face today; yet we do not have a coherent and shared vision of how we will accomplish this goal</a:t>
            </a:r>
          </a:p>
          <a:p>
            <a:pPr marL="342900" indent="-342900" algn="just">
              <a:buFont typeface="Wingdings" charset="2"/>
              <a:buChar char="Ø"/>
            </a:pPr>
            <a:r>
              <a:rPr lang="en-US" sz="2400" dirty="0" smtClean="0">
                <a:latin typeface="Arial" charset="0"/>
                <a:cs typeface="Arial" charset="0"/>
              </a:rPr>
              <a:t>A scientific order, philosophy and public policy that served us for over fifty years  is now broken; there is a need to construct a new public policy framework  that will defend future science </a:t>
            </a:r>
          </a:p>
          <a:p>
            <a:pPr marL="342900" indent="-342900">
              <a:buFont typeface="Wingdings" charset="2"/>
              <a:buChar char="Ø"/>
            </a:pPr>
            <a:endParaRPr lang="en-US" sz="2400" dirty="0"/>
          </a:p>
        </p:txBody>
      </p:sp>
    </p:spTree>
    <p:extLst>
      <p:ext uri="{BB962C8B-B14F-4D97-AF65-F5344CB8AC3E}">
        <p14:creationId xmlns:p14="http://schemas.microsoft.com/office/powerpoint/2010/main" val="305708846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11560" y="274638"/>
            <a:ext cx="8075240" cy="634082"/>
          </a:xfrm>
        </p:spPr>
        <p:txBody>
          <a:bodyPr/>
          <a:lstStyle/>
          <a:p>
            <a:r>
              <a:rPr lang="en-US" sz="2400" b="1" i="1" dirty="0">
                <a:solidFill>
                  <a:srgbClr val="FF0000"/>
                </a:solidFill>
                <a:latin typeface="Arial" charset="0"/>
                <a:cs typeface="Arial" charset="0"/>
              </a:rPr>
              <a:t>THE RISE AND FALL OF CORPORATE R&amp;D</a:t>
            </a:r>
          </a:p>
        </p:txBody>
      </p:sp>
      <p:sp>
        <p:nvSpPr>
          <p:cNvPr id="18435" name="Content Placeholder 2"/>
          <p:cNvSpPr>
            <a:spLocks noGrp="1"/>
          </p:cNvSpPr>
          <p:nvPr>
            <p:ph idx="1"/>
          </p:nvPr>
        </p:nvSpPr>
        <p:spPr>
          <a:xfrm>
            <a:off x="323528" y="1052736"/>
            <a:ext cx="8363272" cy="5073427"/>
          </a:xfrm>
        </p:spPr>
        <p:txBody>
          <a:bodyPr/>
          <a:lstStyle/>
          <a:p>
            <a:r>
              <a:rPr lang="en-US" sz="1800" dirty="0">
                <a:latin typeface="Arial" charset="0"/>
                <a:cs typeface="Arial" charset="0"/>
              </a:rPr>
              <a:t>Corporate R&amp;D flourished  for over two centuries, ushering in the explosive growth of industries in Europe, Japan and America</a:t>
            </a:r>
          </a:p>
          <a:p>
            <a:r>
              <a:rPr lang="en-US" sz="1800" dirty="0">
                <a:latin typeface="Arial" charset="0"/>
                <a:cs typeface="Arial" charset="0"/>
              </a:rPr>
              <a:t>DuPont, GE, GM, IBM,  Exxon, Bell Labs, Kodak, Shell, BASF, ICI, Dow , Monsanto, Hoechst, Ciba,  Bayer </a:t>
            </a:r>
            <a:r>
              <a:rPr lang="en-US" sz="1800" dirty="0" err="1">
                <a:latin typeface="Arial" charset="0"/>
                <a:cs typeface="Arial" charset="0"/>
              </a:rPr>
              <a:t>etc</a:t>
            </a:r>
            <a:r>
              <a:rPr lang="en-US" sz="1800" dirty="0">
                <a:latin typeface="Arial" charset="0"/>
                <a:cs typeface="Arial" charset="0"/>
              </a:rPr>
              <a:t> became  great hub for science and technology. </a:t>
            </a:r>
          </a:p>
          <a:p>
            <a:r>
              <a:rPr lang="en-US" sz="1800" dirty="0">
                <a:latin typeface="Arial" charset="0"/>
                <a:cs typeface="Arial" charset="0"/>
              </a:rPr>
              <a:t>Corporate R&amp;D were large and diverse with a balance of curiosity and market driven  programs . Industry had great execution and process skills .It attracted the best of talent ; Flory,  </a:t>
            </a:r>
            <a:r>
              <a:rPr lang="en-US" sz="1800" dirty="0" err="1">
                <a:latin typeface="Arial" charset="0"/>
                <a:cs typeface="Arial" charset="0"/>
              </a:rPr>
              <a:t>Rochow</a:t>
            </a:r>
            <a:r>
              <a:rPr lang="en-US" sz="1800" dirty="0">
                <a:latin typeface="Arial" charset="0"/>
                <a:cs typeface="Arial" charset="0"/>
              </a:rPr>
              <a:t>,  Knowles, Pederson, Davisson, Bardeen, Shockley, Penzias, Carothers,  Langmuir, Hay , some of whom went on to win Nobel Prize.</a:t>
            </a:r>
          </a:p>
          <a:p>
            <a:r>
              <a:rPr lang="en-US" sz="1800" dirty="0">
                <a:latin typeface="Arial" charset="0"/>
                <a:cs typeface="Arial" charset="0"/>
              </a:rPr>
              <a:t>Post nineties R&amp;D  restructured as part of SBU and  funded by business; leadership transitioned from professional R&amp;D managers who had cut their teeth in S&amp;T to professional business managers</a:t>
            </a:r>
          </a:p>
          <a:p>
            <a:r>
              <a:rPr lang="en-US" sz="1800" dirty="0">
                <a:latin typeface="Arial" charset="0"/>
                <a:cs typeface="Arial" charset="0"/>
              </a:rPr>
              <a:t>Corporate leadership  came under increasing pressure to perform;  time needed to recover investments in R&amp;D became short. </a:t>
            </a:r>
          </a:p>
          <a:p>
            <a:r>
              <a:rPr lang="en-US" sz="1800" dirty="0">
                <a:latin typeface="Arial" charset="0"/>
                <a:cs typeface="Arial" charset="0"/>
              </a:rPr>
              <a:t>Increasing input cost, globalization, faster technology diffusion, product </a:t>
            </a:r>
            <a:r>
              <a:rPr lang="en-US" sz="1800" dirty="0" err="1">
                <a:latin typeface="Arial" charset="0"/>
                <a:cs typeface="Arial" charset="0"/>
              </a:rPr>
              <a:t>commodatization</a:t>
            </a:r>
            <a:r>
              <a:rPr lang="en-US" sz="1800" dirty="0">
                <a:latin typeface="Arial" charset="0"/>
                <a:cs typeface="Arial" charset="0"/>
              </a:rPr>
              <a:t>,  product liability, environment , health, safety and  sustainability issues made investment in R&amp;D more risky.</a:t>
            </a:r>
          </a:p>
          <a:p>
            <a:endParaRPr lang="en-US" sz="1800" dirty="0">
              <a:latin typeface="Arial" charset="0"/>
              <a:cs typeface="Arial" charset="0"/>
            </a:endParaRPr>
          </a:p>
        </p:txBody>
      </p:sp>
    </p:spTree>
    <p:extLst>
      <p:ext uri="{BB962C8B-B14F-4D97-AF65-F5344CB8AC3E}">
        <p14:creationId xmlns:p14="http://schemas.microsoft.com/office/powerpoint/2010/main" val="58290774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z="2400" b="1" i="1">
                <a:solidFill>
                  <a:srgbClr val="FF0000"/>
                </a:solidFill>
                <a:latin typeface="Arial" charset="0"/>
                <a:ea typeface="MS PGothic" charset="0"/>
                <a:cs typeface="Arial" charset="0"/>
              </a:rPr>
              <a:t>WE ARE STILL GRAPPLING WITH SEMANTICS !</a:t>
            </a:r>
          </a:p>
        </p:txBody>
      </p:sp>
      <p:sp>
        <p:nvSpPr>
          <p:cNvPr id="30723" name="Content Placeholder 2"/>
          <p:cNvSpPr>
            <a:spLocks noGrp="1"/>
          </p:cNvSpPr>
          <p:nvPr>
            <p:ph idx="1"/>
          </p:nvPr>
        </p:nvSpPr>
        <p:spPr>
          <a:xfrm>
            <a:off x="2771775" y="1600200"/>
            <a:ext cx="4679950" cy="4525963"/>
          </a:xfrm>
        </p:spPr>
        <p:txBody>
          <a:bodyPr/>
          <a:lstStyle/>
          <a:p>
            <a:r>
              <a:rPr lang="en-US" sz="2400">
                <a:latin typeface="Arial" charset="0"/>
                <a:ea typeface="MS PGothic" charset="0"/>
                <a:cs typeface="Arial" charset="0"/>
              </a:rPr>
              <a:t>Basic research</a:t>
            </a:r>
          </a:p>
          <a:p>
            <a:r>
              <a:rPr lang="en-US" sz="2400">
                <a:latin typeface="Arial" charset="0"/>
                <a:ea typeface="MS PGothic" charset="0"/>
                <a:cs typeface="Arial" charset="0"/>
              </a:rPr>
              <a:t>Fundamental research</a:t>
            </a:r>
          </a:p>
          <a:p>
            <a:r>
              <a:rPr lang="en-US" sz="2400">
                <a:latin typeface="Arial" charset="0"/>
                <a:ea typeface="MS PGothic" charset="0"/>
                <a:cs typeface="Arial" charset="0"/>
              </a:rPr>
              <a:t>Curiosity driven research</a:t>
            </a:r>
          </a:p>
          <a:p>
            <a:r>
              <a:rPr lang="en-US" sz="2400">
                <a:latin typeface="Arial" charset="0"/>
                <a:ea typeface="MS PGothic" charset="0"/>
                <a:cs typeface="Arial" charset="0"/>
              </a:rPr>
              <a:t>Directed basic research</a:t>
            </a:r>
          </a:p>
          <a:p>
            <a:r>
              <a:rPr lang="en-US" sz="2400">
                <a:latin typeface="Arial" charset="0"/>
                <a:ea typeface="MS PGothic" charset="0"/>
                <a:cs typeface="Arial" charset="0"/>
              </a:rPr>
              <a:t>Use inspired  basic research</a:t>
            </a:r>
          </a:p>
          <a:p>
            <a:r>
              <a:rPr lang="en-US" sz="2400">
                <a:latin typeface="Arial" charset="0"/>
                <a:ea typeface="MS PGothic" charset="0"/>
                <a:cs typeface="Arial" charset="0"/>
              </a:rPr>
              <a:t>Translational research</a:t>
            </a:r>
          </a:p>
          <a:p>
            <a:r>
              <a:rPr lang="en-US" sz="2400">
                <a:latin typeface="Arial" charset="0"/>
                <a:ea typeface="MS PGothic" charset="0"/>
                <a:cs typeface="Arial" charset="0"/>
              </a:rPr>
              <a:t>Socially relevant research</a:t>
            </a:r>
          </a:p>
          <a:p>
            <a:r>
              <a:rPr lang="en-US" sz="2400">
                <a:latin typeface="Arial" charset="0"/>
                <a:ea typeface="MS PGothic" charset="0"/>
                <a:cs typeface="Arial" charset="0"/>
              </a:rPr>
              <a:t>Applied research</a:t>
            </a:r>
          </a:p>
          <a:p>
            <a:endParaRPr lang="en-US">
              <a:latin typeface="Calibri" charset="0"/>
              <a:ea typeface="MS PGothic" charset="0"/>
            </a:endParaRPr>
          </a:p>
        </p:txBody>
      </p:sp>
      <p:sp>
        <p:nvSpPr>
          <p:cNvPr id="30724" name="TextBox 3"/>
          <p:cNvSpPr txBox="1">
            <a:spLocks noChangeArrowheads="1"/>
          </p:cNvSpPr>
          <p:nvPr/>
        </p:nvSpPr>
        <p:spPr bwMode="auto">
          <a:xfrm>
            <a:off x="381000" y="5562600"/>
            <a:ext cx="8347075" cy="7080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i="1"/>
              <a:t>The lack of precision  in the language of the scientists</a:t>
            </a:r>
          </a:p>
          <a:p>
            <a:pPr algn="ctr" eaLnBrk="1" hangingPunct="1"/>
            <a:r>
              <a:rPr lang="en-US" sz="2000" i="1"/>
              <a:t>is  symptomatic  of the lack of clarity on the nature of scientific enterprise</a:t>
            </a:r>
          </a:p>
        </p:txBody>
      </p:sp>
    </p:spTree>
    <p:extLst>
      <p:ext uri="{BB962C8B-B14F-4D97-AF65-F5344CB8AC3E}">
        <p14:creationId xmlns:p14="http://schemas.microsoft.com/office/powerpoint/2010/main" val="349987654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pPr>
              <a:defRPr/>
            </a:pPr>
            <a:r>
              <a:rPr lang="en-US" sz="2400" b="1" i="1" dirty="0" smtClean="0">
                <a:solidFill>
                  <a:srgbClr val="FF0000"/>
                </a:solidFill>
                <a:latin typeface="Arial"/>
                <a:cs typeface="Arial"/>
              </a:rPr>
              <a:t>TRANSLATIONAL SCIENCE</a:t>
            </a:r>
            <a:endParaRPr lang="en-IN" sz="2400" b="1" i="1" dirty="0">
              <a:solidFill>
                <a:srgbClr val="FF0000"/>
              </a:solidFill>
              <a:latin typeface="Arial"/>
              <a:cs typeface="Arial"/>
            </a:endParaRPr>
          </a:p>
        </p:txBody>
      </p:sp>
      <p:sp>
        <p:nvSpPr>
          <p:cNvPr id="31747" name="Content Placeholder 2"/>
          <p:cNvSpPr>
            <a:spLocks noGrp="1"/>
          </p:cNvSpPr>
          <p:nvPr>
            <p:ph idx="1"/>
          </p:nvPr>
        </p:nvSpPr>
        <p:spPr>
          <a:xfrm>
            <a:off x="457200" y="838200"/>
            <a:ext cx="8229600" cy="4572000"/>
          </a:xfrm>
        </p:spPr>
        <p:txBody>
          <a:bodyPr/>
          <a:lstStyle/>
          <a:p>
            <a:r>
              <a:rPr lang="en-US" altLang="en-US" sz="1800" smtClean="0">
                <a:latin typeface="Arial" pitchFamily="34" charset="0"/>
                <a:cs typeface="Arial" pitchFamily="34" charset="0"/>
              </a:rPr>
              <a:t>Translational research is a way of thought about conducting scientific research to make the results of research applicable to population under study and is practiced in the natural, biological and social sciences (</a:t>
            </a:r>
            <a:r>
              <a:rPr lang="en-US" altLang="en-US" sz="1800" i="1" smtClean="0">
                <a:latin typeface="Arial" pitchFamily="34" charset="0"/>
                <a:cs typeface="Arial" pitchFamily="34" charset="0"/>
              </a:rPr>
              <a:t>en.wikipedia.org/wiki/translational-research</a:t>
            </a:r>
            <a:r>
              <a:rPr lang="en-US" altLang="en-US" sz="1800" smtClean="0">
                <a:latin typeface="Arial" pitchFamily="34" charset="0"/>
                <a:cs typeface="Arial" pitchFamily="34" charset="0"/>
              </a:rPr>
              <a:t>)</a:t>
            </a:r>
          </a:p>
          <a:p>
            <a:r>
              <a:rPr lang="en-US" altLang="en-US" sz="1800" smtClean="0">
                <a:latin typeface="Arial" pitchFamily="34" charset="0"/>
                <a:cs typeface="Arial" pitchFamily="34" charset="0"/>
              </a:rPr>
              <a:t>A  term increasingly used in biology and medical science</a:t>
            </a:r>
          </a:p>
          <a:p>
            <a:r>
              <a:rPr lang="en-US" altLang="en-US" sz="1800" smtClean="0">
                <a:latin typeface="Arial" pitchFamily="34" charset="0"/>
                <a:cs typeface="Arial" pitchFamily="34" charset="0"/>
              </a:rPr>
              <a:t>Develop, design, engineer and produce/ commercialize: from bench to bedside</a:t>
            </a:r>
          </a:p>
          <a:p>
            <a:r>
              <a:rPr lang="en-US" altLang="en-US" sz="1800" smtClean="0">
                <a:latin typeface="Arial" pitchFamily="34" charset="0"/>
                <a:cs typeface="Arial" pitchFamily="34" charset="0"/>
              </a:rPr>
              <a:t>Translation of discoveries to applications was once  the exclusive domain  of industry</a:t>
            </a:r>
          </a:p>
          <a:p>
            <a:r>
              <a:rPr lang="en-US" altLang="en-US" sz="1800" smtClean="0">
                <a:latin typeface="Arial" pitchFamily="34" charset="0"/>
                <a:cs typeface="Arial" pitchFamily="34" charset="0"/>
              </a:rPr>
              <a:t>With industry stepping back, Government through public funding is increasingly stepping in to fill the vacuum, especially in high risk R&amp;D</a:t>
            </a:r>
            <a:endParaRPr lang="en-IN" altLang="en-US" sz="1800" smtClean="0">
              <a:latin typeface="Arial" pitchFamily="34" charset="0"/>
              <a:cs typeface="Arial" pitchFamily="34" charset="0"/>
            </a:endParaRPr>
          </a:p>
          <a:p>
            <a:r>
              <a:rPr lang="en-US" altLang="en-US" sz="1800" smtClean="0">
                <a:latin typeface="Arial" pitchFamily="34" charset="0"/>
                <a:cs typeface="Arial" pitchFamily="34" charset="0"/>
              </a:rPr>
              <a:t>Success of translational efforts  using public funds still not proven </a:t>
            </a:r>
          </a:p>
        </p:txBody>
      </p:sp>
      <p:sp>
        <p:nvSpPr>
          <p:cNvPr id="31748" name="TextBox 3"/>
          <p:cNvSpPr txBox="1">
            <a:spLocks noChangeArrowheads="1"/>
          </p:cNvSpPr>
          <p:nvPr/>
        </p:nvSpPr>
        <p:spPr bwMode="auto">
          <a:xfrm>
            <a:off x="381000" y="4876800"/>
            <a:ext cx="8382000" cy="1631216"/>
          </a:xfrm>
          <a:prstGeom prst="rect">
            <a:avLst/>
          </a:prstGeom>
          <a:solidFill>
            <a:srgbClr val="FFFFCC"/>
          </a:solidFill>
          <a:ln w="9525">
            <a:noFill/>
            <a:miter lim="800000"/>
            <a:headEnd/>
            <a:tailEnd/>
          </a:ln>
        </p:spPr>
        <p:txBody>
          <a:bodyPr>
            <a:spAutoFit/>
          </a:bodyPr>
          <a:lstStyle/>
          <a:p>
            <a:pPr algn="ctr"/>
            <a:r>
              <a:rPr lang="en-US" altLang="en-US" sz="2000" i="1" dirty="0">
                <a:latin typeface="Arial"/>
                <a:ea typeface="MS PGothic" pitchFamily="34" charset="-128"/>
                <a:cs typeface="Arial"/>
              </a:rPr>
              <a:t>The belief that public funds invested on needs identified by Government and focused on direct applications is the panacea for our ills goes against the lessons of history; Government picking technology winners is beset with great dangers and risks</a:t>
            </a:r>
            <a:endParaRPr lang="en-IN" altLang="en-US" sz="2000" i="1" dirty="0">
              <a:latin typeface="Arial"/>
              <a:ea typeface="MS PGothic" pitchFamily="34" charset="-128"/>
              <a:cs typeface="Arial"/>
            </a:endParaRPr>
          </a:p>
          <a:p>
            <a:pPr algn="ctr"/>
            <a:endParaRPr lang="en-IN" altLang="en-US" sz="2000" i="1" dirty="0">
              <a:ea typeface="MS PGothic" pitchFamily="34" charset="-128"/>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0098" name="Group 2"/>
          <p:cNvGraphicFramePr>
            <a:graphicFrameLocks noGrp="1"/>
          </p:cNvGraphicFramePr>
          <p:nvPr/>
        </p:nvGraphicFramePr>
        <p:xfrm>
          <a:off x="1524000" y="914400"/>
          <a:ext cx="6096000" cy="5080000"/>
        </p:xfrm>
        <a:graphic>
          <a:graphicData uri="http://schemas.openxmlformats.org/drawingml/2006/table">
            <a:tbl>
              <a:tblPr/>
              <a:tblGrid>
                <a:gridCol w="3048000"/>
                <a:gridCol w="3048000"/>
              </a:tblGrid>
              <a:tr h="2540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40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805" name="Text Box 13"/>
          <p:cNvSpPr txBox="1">
            <a:spLocks noChangeArrowheads="1"/>
          </p:cNvSpPr>
          <p:nvPr/>
        </p:nvSpPr>
        <p:spPr bwMode="auto">
          <a:xfrm>
            <a:off x="2271713" y="120650"/>
            <a:ext cx="4110037" cy="579438"/>
          </a:xfrm>
          <a:prstGeom prst="rect">
            <a:avLst/>
          </a:prstGeom>
          <a:solidFill>
            <a:srgbClr val="FFFF99"/>
          </a:solidFill>
          <a:ln w="9525">
            <a:noFill/>
            <a:miter lim="800000"/>
            <a:headEnd/>
            <a:tailEnd/>
          </a:ln>
        </p:spPr>
        <p:txBody>
          <a:bodyPr wrap="none">
            <a:spAutoFit/>
          </a:bodyPr>
          <a:lstStyle/>
          <a:p>
            <a:r>
              <a:rPr lang="en-US" altLang="en-US" sz="3200" b="1">
                <a:solidFill>
                  <a:srgbClr val="003300"/>
                </a:solidFill>
                <a:latin typeface="Tahoma" pitchFamily="34" charset="0"/>
                <a:ea typeface="MS PGothic" pitchFamily="34" charset="-128"/>
              </a:rPr>
              <a:t>Pasteur's Quadrant</a:t>
            </a:r>
          </a:p>
        </p:txBody>
      </p:sp>
      <p:sp>
        <p:nvSpPr>
          <p:cNvPr id="33806" name="Text Box 14"/>
          <p:cNvSpPr txBox="1">
            <a:spLocks noChangeArrowheads="1"/>
          </p:cNvSpPr>
          <p:nvPr/>
        </p:nvSpPr>
        <p:spPr bwMode="auto">
          <a:xfrm>
            <a:off x="1681163" y="2514600"/>
            <a:ext cx="909637" cy="457200"/>
          </a:xfrm>
          <a:prstGeom prst="rect">
            <a:avLst/>
          </a:prstGeom>
          <a:noFill/>
          <a:ln w="9525">
            <a:noFill/>
            <a:miter lim="800000"/>
            <a:headEnd/>
            <a:tailEnd/>
          </a:ln>
        </p:spPr>
        <p:txBody>
          <a:bodyPr wrap="none">
            <a:spAutoFit/>
          </a:bodyPr>
          <a:lstStyle/>
          <a:p>
            <a:r>
              <a:rPr lang="en-US" altLang="en-US" b="1">
                <a:solidFill>
                  <a:srgbClr val="0000CC"/>
                </a:solidFill>
                <a:latin typeface="Tahoma" pitchFamily="34" charset="0"/>
                <a:ea typeface="MS PGothic" pitchFamily="34" charset="-128"/>
              </a:rPr>
              <a:t>Bohr</a:t>
            </a:r>
          </a:p>
        </p:txBody>
      </p:sp>
      <p:sp>
        <p:nvSpPr>
          <p:cNvPr id="33807" name="Text Box 15"/>
          <p:cNvSpPr txBox="1">
            <a:spLocks noChangeArrowheads="1"/>
          </p:cNvSpPr>
          <p:nvPr/>
        </p:nvSpPr>
        <p:spPr bwMode="auto">
          <a:xfrm>
            <a:off x="6443663" y="2628900"/>
            <a:ext cx="1358900" cy="457200"/>
          </a:xfrm>
          <a:prstGeom prst="rect">
            <a:avLst/>
          </a:prstGeom>
          <a:noFill/>
          <a:ln w="9525">
            <a:noFill/>
            <a:miter lim="800000"/>
            <a:headEnd/>
            <a:tailEnd/>
          </a:ln>
        </p:spPr>
        <p:txBody>
          <a:bodyPr wrap="none">
            <a:spAutoFit/>
          </a:bodyPr>
          <a:lstStyle/>
          <a:p>
            <a:r>
              <a:rPr lang="en-US" altLang="en-US" b="1">
                <a:solidFill>
                  <a:srgbClr val="0000CC"/>
                </a:solidFill>
                <a:latin typeface="Tahoma" pitchFamily="34" charset="0"/>
                <a:ea typeface="MS PGothic" pitchFamily="34" charset="-128"/>
              </a:rPr>
              <a:t>Pasteur</a:t>
            </a:r>
          </a:p>
        </p:txBody>
      </p:sp>
      <p:grpSp>
        <p:nvGrpSpPr>
          <p:cNvPr id="2" name="Group 17"/>
          <p:cNvGrpSpPr>
            <a:grpSpLocks/>
          </p:cNvGrpSpPr>
          <p:nvPr/>
        </p:nvGrpSpPr>
        <p:grpSpPr bwMode="auto">
          <a:xfrm>
            <a:off x="998538" y="957263"/>
            <a:ext cx="6545262" cy="5441950"/>
            <a:chOff x="629" y="603"/>
            <a:chExt cx="4123" cy="3507"/>
          </a:xfrm>
        </p:grpSpPr>
        <p:sp>
          <p:nvSpPr>
            <p:cNvPr id="33813" name="Text Box 18"/>
            <p:cNvSpPr txBox="1">
              <a:spLocks noChangeArrowheads="1"/>
            </p:cNvSpPr>
            <p:nvPr/>
          </p:nvSpPr>
          <p:spPr bwMode="auto">
            <a:xfrm>
              <a:off x="1266" y="3872"/>
              <a:ext cx="2649" cy="238"/>
            </a:xfrm>
            <a:prstGeom prst="rect">
              <a:avLst/>
            </a:prstGeom>
            <a:noFill/>
            <a:ln w="9525">
              <a:noFill/>
              <a:miter lim="800000"/>
              <a:headEnd/>
              <a:tailEnd/>
            </a:ln>
          </p:spPr>
          <p:txBody>
            <a:bodyPr>
              <a:spAutoFit/>
            </a:bodyPr>
            <a:lstStyle/>
            <a:p>
              <a:r>
                <a:rPr lang="en-US" altLang="en-US" b="1">
                  <a:solidFill>
                    <a:srgbClr val="006600"/>
                  </a:solidFill>
                  <a:latin typeface="Tahoma" pitchFamily="34" charset="0"/>
                  <a:ea typeface="MS PGothic" pitchFamily="34" charset="-128"/>
                </a:rPr>
                <a:t>               Use Inspired Research</a:t>
              </a:r>
            </a:p>
          </p:txBody>
        </p:sp>
        <p:sp>
          <p:nvSpPr>
            <p:cNvPr id="33814" name="Text Box 19"/>
            <p:cNvSpPr txBox="1">
              <a:spLocks noChangeArrowheads="1"/>
            </p:cNvSpPr>
            <p:nvPr/>
          </p:nvSpPr>
          <p:spPr bwMode="auto">
            <a:xfrm rot="-5400000">
              <a:off x="-445" y="2438"/>
              <a:ext cx="2381" cy="233"/>
            </a:xfrm>
            <a:prstGeom prst="rect">
              <a:avLst/>
            </a:prstGeom>
            <a:noFill/>
            <a:ln w="9525">
              <a:noFill/>
              <a:miter lim="800000"/>
              <a:headEnd/>
              <a:tailEnd/>
            </a:ln>
          </p:spPr>
          <p:txBody>
            <a:bodyPr>
              <a:spAutoFit/>
            </a:bodyPr>
            <a:lstStyle/>
            <a:p>
              <a:r>
                <a:rPr lang="en-US" altLang="en-US" b="1">
                  <a:solidFill>
                    <a:srgbClr val="CC0099"/>
                  </a:solidFill>
                  <a:latin typeface="Tahoma" pitchFamily="34" charset="0"/>
                  <a:ea typeface="MS PGothic" pitchFamily="34" charset="-128"/>
                </a:rPr>
                <a:t>       Fundamental Research</a:t>
              </a:r>
            </a:p>
          </p:txBody>
        </p:sp>
        <p:sp>
          <p:nvSpPr>
            <p:cNvPr id="33815" name="Text Box 20"/>
            <p:cNvSpPr txBox="1">
              <a:spLocks noChangeArrowheads="1"/>
            </p:cNvSpPr>
            <p:nvPr/>
          </p:nvSpPr>
          <p:spPr bwMode="auto">
            <a:xfrm>
              <a:off x="3915" y="3207"/>
              <a:ext cx="754" cy="295"/>
            </a:xfrm>
            <a:prstGeom prst="rect">
              <a:avLst/>
            </a:prstGeom>
            <a:noFill/>
            <a:ln w="9525">
              <a:noFill/>
              <a:miter lim="800000"/>
              <a:headEnd/>
              <a:tailEnd/>
            </a:ln>
          </p:spPr>
          <p:txBody>
            <a:bodyPr wrap="none">
              <a:spAutoFit/>
            </a:bodyPr>
            <a:lstStyle/>
            <a:p>
              <a:r>
                <a:rPr lang="en-US" altLang="en-US" b="1">
                  <a:solidFill>
                    <a:srgbClr val="0000CC"/>
                  </a:solidFill>
                  <a:latin typeface="Tahoma" pitchFamily="34" charset="0"/>
                  <a:ea typeface="MS PGothic" pitchFamily="34" charset="-128"/>
                </a:rPr>
                <a:t>Edison</a:t>
              </a:r>
            </a:p>
          </p:txBody>
        </p:sp>
        <p:sp>
          <p:nvSpPr>
            <p:cNvPr id="33816" name="Line 21"/>
            <p:cNvSpPr>
              <a:spLocks noChangeShapeType="1"/>
            </p:cNvSpPr>
            <p:nvPr/>
          </p:nvSpPr>
          <p:spPr bwMode="auto">
            <a:xfrm>
              <a:off x="3822" y="3963"/>
              <a:ext cx="864" cy="0"/>
            </a:xfrm>
            <a:prstGeom prst="line">
              <a:avLst/>
            </a:prstGeom>
            <a:noFill/>
            <a:ln w="44450">
              <a:solidFill>
                <a:srgbClr val="CC3300"/>
              </a:solidFill>
              <a:round/>
              <a:headEnd/>
              <a:tailEnd type="triangle" w="lg" len="lg"/>
            </a:ln>
          </p:spPr>
          <p:txBody>
            <a:bodyPr/>
            <a:lstStyle/>
            <a:p>
              <a:endParaRPr lang="en-IN"/>
            </a:p>
          </p:txBody>
        </p:sp>
        <p:sp>
          <p:nvSpPr>
            <p:cNvPr id="33817" name="Line 22"/>
            <p:cNvSpPr>
              <a:spLocks noChangeShapeType="1"/>
            </p:cNvSpPr>
            <p:nvPr/>
          </p:nvSpPr>
          <p:spPr bwMode="auto">
            <a:xfrm rot="-5400000">
              <a:off x="336" y="1110"/>
              <a:ext cx="864" cy="0"/>
            </a:xfrm>
            <a:prstGeom prst="line">
              <a:avLst/>
            </a:prstGeom>
            <a:noFill/>
            <a:ln w="44450">
              <a:solidFill>
                <a:srgbClr val="CC3300"/>
              </a:solidFill>
              <a:round/>
              <a:headEnd/>
              <a:tailEnd type="triangle" w="lg" len="lg"/>
            </a:ln>
          </p:spPr>
          <p:txBody>
            <a:bodyPr/>
            <a:lstStyle/>
            <a:p>
              <a:endParaRPr lang="en-IN"/>
            </a:p>
          </p:txBody>
        </p:sp>
        <p:pic>
          <p:nvPicPr>
            <p:cNvPr id="33818" name="Picture 23" descr="pasteur">
              <a:hlinkClick r:id="rId2"/>
            </p:cNvPr>
            <p:cNvPicPr>
              <a:picLocks noChangeAspect="1" noChangeArrowheads="1"/>
            </p:cNvPicPr>
            <p:nvPr/>
          </p:nvPicPr>
          <p:blipFill>
            <a:blip r:embed="rId3"/>
            <a:srcRect/>
            <a:stretch>
              <a:fillRect/>
            </a:stretch>
          </p:blipFill>
          <p:spPr bwMode="auto">
            <a:xfrm>
              <a:off x="3982" y="618"/>
              <a:ext cx="767" cy="1062"/>
            </a:xfrm>
            <a:prstGeom prst="rect">
              <a:avLst/>
            </a:prstGeom>
            <a:noFill/>
            <a:ln w="9525">
              <a:noFill/>
              <a:miter lim="800000"/>
              <a:headEnd/>
              <a:tailEnd/>
            </a:ln>
          </p:spPr>
        </p:pic>
        <p:pic>
          <p:nvPicPr>
            <p:cNvPr id="33819" name="Picture 24" descr="bohr">
              <a:hlinkClick r:id="rId4"/>
            </p:cNvPr>
            <p:cNvPicPr>
              <a:picLocks noChangeAspect="1" noChangeArrowheads="1"/>
            </p:cNvPicPr>
            <p:nvPr/>
          </p:nvPicPr>
          <p:blipFill>
            <a:blip r:embed="rId5"/>
            <a:srcRect/>
            <a:stretch>
              <a:fillRect/>
            </a:stretch>
          </p:blipFill>
          <p:spPr bwMode="auto">
            <a:xfrm>
              <a:off x="1020" y="603"/>
              <a:ext cx="686" cy="981"/>
            </a:xfrm>
            <a:prstGeom prst="rect">
              <a:avLst/>
            </a:prstGeom>
            <a:noFill/>
            <a:ln w="9525">
              <a:noFill/>
              <a:miter lim="800000"/>
              <a:headEnd/>
              <a:tailEnd/>
            </a:ln>
          </p:spPr>
        </p:pic>
        <p:pic>
          <p:nvPicPr>
            <p:cNvPr id="33820" name="Picture 25" descr="edison">
              <a:hlinkClick r:id="rId6"/>
            </p:cNvPr>
            <p:cNvPicPr>
              <a:picLocks noChangeAspect="1" noChangeArrowheads="1"/>
            </p:cNvPicPr>
            <p:nvPr/>
          </p:nvPicPr>
          <p:blipFill>
            <a:blip r:embed="rId7"/>
            <a:srcRect/>
            <a:stretch>
              <a:fillRect/>
            </a:stretch>
          </p:blipFill>
          <p:spPr bwMode="auto">
            <a:xfrm>
              <a:off x="3842" y="2220"/>
              <a:ext cx="910" cy="948"/>
            </a:xfrm>
            <a:prstGeom prst="rect">
              <a:avLst/>
            </a:prstGeom>
            <a:noFill/>
            <a:ln w="9525">
              <a:noFill/>
              <a:miter lim="800000"/>
              <a:headEnd/>
              <a:tailEnd/>
            </a:ln>
          </p:spPr>
        </p:pic>
        <p:pic>
          <p:nvPicPr>
            <p:cNvPr id="33821" name="Picture 26" descr="microbes">
              <a:hlinkClick r:id="rId8"/>
            </p:cNvPr>
            <p:cNvPicPr>
              <a:picLocks noChangeAspect="1" noChangeArrowheads="1"/>
            </p:cNvPicPr>
            <p:nvPr/>
          </p:nvPicPr>
          <p:blipFill>
            <a:blip r:embed="rId9"/>
            <a:srcRect/>
            <a:stretch>
              <a:fillRect/>
            </a:stretch>
          </p:blipFill>
          <p:spPr bwMode="auto">
            <a:xfrm>
              <a:off x="3411" y="1785"/>
              <a:ext cx="504" cy="360"/>
            </a:xfrm>
            <a:prstGeom prst="rect">
              <a:avLst/>
            </a:prstGeom>
            <a:noFill/>
            <a:ln w="9525">
              <a:noFill/>
              <a:miter lim="800000"/>
              <a:headEnd/>
              <a:tailEnd/>
            </a:ln>
          </p:spPr>
        </p:pic>
        <p:pic>
          <p:nvPicPr>
            <p:cNvPr id="33822" name="Picture 27" descr="310px-Bohr-atom-PAR"/>
            <p:cNvPicPr>
              <a:picLocks noChangeAspect="1" noChangeArrowheads="1"/>
            </p:cNvPicPr>
            <p:nvPr/>
          </p:nvPicPr>
          <p:blipFill>
            <a:blip r:embed="rId10"/>
            <a:srcRect/>
            <a:stretch>
              <a:fillRect/>
            </a:stretch>
          </p:blipFill>
          <p:spPr bwMode="auto">
            <a:xfrm>
              <a:off x="1710" y="1109"/>
              <a:ext cx="1152" cy="1003"/>
            </a:xfrm>
            <a:prstGeom prst="rect">
              <a:avLst/>
            </a:prstGeom>
            <a:noFill/>
            <a:ln w="9525">
              <a:noFill/>
              <a:miter lim="800000"/>
              <a:headEnd/>
              <a:tailEnd/>
            </a:ln>
          </p:spPr>
        </p:pic>
        <p:sp>
          <p:nvSpPr>
            <p:cNvPr id="33823" name="Text Box 29"/>
            <p:cNvSpPr txBox="1">
              <a:spLocks noChangeArrowheads="1"/>
            </p:cNvSpPr>
            <p:nvPr/>
          </p:nvSpPr>
          <p:spPr bwMode="auto">
            <a:xfrm>
              <a:off x="1485" y="2394"/>
              <a:ext cx="1035" cy="258"/>
            </a:xfrm>
            <a:prstGeom prst="rect">
              <a:avLst/>
            </a:prstGeom>
            <a:noFill/>
            <a:ln w="9525">
              <a:noFill/>
              <a:miter lim="800000"/>
              <a:headEnd/>
              <a:tailEnd/>
            </a:ln>
          </p:spPr>
          <p:txBody>
            <a:bodyPr>
              <a:spAutoFit/>
            </a:bodyPr>
            <a:lstStyle/>
            <a:p>
              <a:endParaRPr lang="en-US" altLang="en-US" sz="2000" b="1" dirty="0">
                <a:solidFill>
                  <a:srgbClr val="FF3300"/>
                </a:solidFill>
                <a:latin typeface="Tahoma" pitchFamily="34" charset="0"/>
                <a:ea typeface="MS PGothic" pitchFamily="34" charset="-128"/>
              </a:endParaRPr>
            </a:p>
          </p:txBody>
        </p:sp>
        <p:pic>
          <p:nvPicPr>
            <p:cNvPr id="33824" name="Picture 30" descr="bacteria5">
              <a:hlinkClick r:id="rId11"/>
            </p:cNvPr>
            <p:cNvPicPr>
              <a:picLocks noChangeAspect="1" noChangeArrowheads="1"/>
            </p:cNvPicPr>
            <p:nvPr/>
          </p:nvPicPr>
          <p:blipFill>
            <a:blip r:embed="rId12"/>
            <a:srcRect/>
            <a:stretch>
              <a:fillRect/>
            </a:stretch>
          </p:blipFill>
          <p:spPr bwMode="auto">
            <a:xfrm>
              <a:off x="2952" y="816"/>
              <a:ext cx="888" cy="888"/>
            </a:xfrm>
            <a:prstGeom prst="rect">
              <a:avLst/>
            </a:prstGeom>
            <a:noFill/>
            <a:ln w="9525">
              <a:noFill/>
              <a:miter lim="800000"/>
              <a:headEnd/>
              <a:tailEnd/>
            </a:ln>
          </p:spPr>
        </p:pic>
        <p:pic>
          <p:nvPicPr>
            <p:cNvPr id="33825" name="Picture 31" descr="bulb">
              <a:hlinkClick r:id="rId13"/>
            </p:cNvPr>
            <p:cNvPicPr>
              <a:picLocks noChangeAspect="1" noChangeArrowheads="1"/>
            </p:cNvPicPr>
            <p:nvPr/>
          </p:nvPicPr>
          <p:blipFill>
            <a:blip r:embed="rId14"/>
            <a:srcRect/>
            <a:stretch>
              <a:fillRect/>
            </a:stretch>
          </p:blipFill>
          <p:spPr bwMode="auto">
            <a:xfrm>
              <a:off x="2925" y="2907"/>
              <a:ext cx="864" cy="576"/>
            </a:xfrm>
            <a:prstGeom prst="rect">
              <a:avLst/>
            </a:prstGeom>
            <a:noFill/>
            <a:ln w="9525">
              <a:noFill/>
              <a:miter lim="800000"/>
              <a:headEnd/>
              <a:tailEnd/>
            </a:ln>
          </p:spPr>
        </p:pic>
      </p:grpSp>
      <p:grpSp>
        <p:nvGrpSpPr>
          <p:cNvPr id="3" name="Group 4"/>
          <p:cNvGrpSpPr>
            <a:grpSpLocks/>
          </p:cNvGrpSpPr>
          <p:nvPr/>
        </p:nvGrpSpPr>
        <p:grpSpPr bwMode="auto">
          <a:xfrm>
            <a:off x="7439025" y="476250"/>
            <a:ext cx="1679575" cy="1870075"/>
            <a:chOff x="1056" y="240"/>
            <a:chExt cx="3360" cy="4250"/>
          </a:xfrm>
        </p:grpSpPr>
        <p:pic>
          <p:nvPicPr>
            <p:cNvPr id="33811" name="Picture 2" descr="Pasteurs Quadrant: Basic Science and Technological Innovation">
              <a:hlinkClick r:id="rId15"/>
            </p:cNvPr>
            <p:cNvPicPr>
              <a:picLocks noChangeAspect="1" noChangeArrowheads="1"/>
            </p:cNvPicPr>
            <p:nvPr/>
          </p:nvPicPr>
          <p:blipFill>
            <a:blip r:embed="rId16"/>
            <a:srcRect/>
            <a:stretch>
              <a:fillRect/>
            </a:stretch>
          </p:blipFill>
          <p:spPr bwMode="auto">
            <a:xfrm>
              <a:off x="1056" y="240"/>
              <a:ext cx="3360" cy="3360"/>
            </a:xfrm>
            <a:prstGeom prst="rect">
              <a:avLst/>
            </a:prstGeom>
            <a:noFill/>
            <a:ln w="9525">
              <a:noFill/>
              <a:miter lim="800000"/>
              <a:headEnd/>
              <a:tailEnd/>
            </a:ln>
          </p:spPr>
        </p:pic>
        <p:sp>
          <p:nvSpPr>
            <p:cNvPr id="33812" name="Text Box 3"/>
            <p:cNvSpPr txBox="1">
              <a:spLocks noChangeArrowheads="1"/>
            </p:cNvSpPr>
            <p:nvPr/>
          </p:nvSpPr>
          <p:spPr bwMode="auto">
            <a:xfrm>
              <a:off x="1764" y="3726"/>
              <a:ext cx="2277" cy="764"/>
            </a:xfrm>
            <a:prstGeom prst="rect">
              <a:avLst/>
            </a:prstGeom>
            <a:noFill/>
            <a:ln w="9525">
              <a:noFill/>
              <a:miter lim="800000"/>
              <a:headEnd/>
              <a:tailEnd/>
            </a:ln>
          </p:spPr>
          <p:txBody>
            <a:bodyPr>
              <a:spAutoFit/>
            </a:bodyPr>
            <a:lstStyle/>
            <a:p>
              <a:r>
                <a:rPr lang="en-US" altLang="en-US" sz="1400" b="1">
                  <a:solidFill>
                    <a:srgbClr val="0000CC"/>
                  </a:solidFill>
                  <a:latin typeface="Tahoma" pitchFamily="34" charset="0"/>
                  <a:ea typeface="MS PGothic" pitchFamily="34" charset="-128"/>
                </a:rPr>
                <a:t>1997</a:t>
              </a:r>
            </a:p>
          </p:txBody>
        </p:sp>
      </p:gr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685800" y="304800"/>
            <a:ext cx="7848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charset="0"/>
                <a:ea typeface="ＭＳ Ｐゴシック" charset="0"/>
                <a:cs typeface="ＭＳ Ｐゴシック" charset="0"/>
              </a:defRPr>
            </a:lvl1pPr>
            <a:lvl2pPr>
              <a:defRPr sz="24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defRPr sz="2000" b="1">
                <a:solidFill>
                  <a:schemeClr val="tx1"/>
                </a:solidFill>
                <a:latin typeface="Arial" charset="0"/>
                <a:ea typeface="ＭＳ Ｐゴシック" charset="0"/>
              </a:defRPr>
            </a:lvl6pPr>
            <a:lvl7pPr eaLnBrk="0" hangingPunct="0">
              <a:defRPr sz="2000" b="1">
                <a:solidFill>
                  <a:schemeClr val="tx1"/>
                </a:solidFill>
                <a:latin typeface="Arial" charset="0"/>
                <a:ea typeface="ＭＳ Ｐゴシック" charset="0"/>
              </a:defRPr>
            </a:lvl7pPr>
            <a:lvl8pPr eaLnBrk="0" hangingPunct="0">
              <a:defRPr sz="2000" b="1">
                <a:solidFill>
                  <a:schemeClr val="tx1"/>
                </a:solidFill>
                <a:latin typeface="Arial" charset="0"/>
                <a:ea typeface="ＭＳ Ｐゴシック" charset="0"/>
              </a:defRPr>
            </a:lvl8pPr>
            <a:lvl9pPr eaLnBrk="0" hangingPunct="0">
              <a:defRPr sz="2000" b="1">
                <a:solidFill>
                  <a:schemeClr val="tx1"/>
                </a:solidFill>
                <a:latin typeface="Arial" charset="0"/>
                <a:ea typeface="ＭＳ Ｐゴシック" charset="0"/>
              </a:defRPr>
            </a:lvl9pPr>
          </a:lstStyle>
          <a:p>
            <a:pPr algn="ctr">
              <a:spcBef>
                <a:spcPct val="50000"/>
              </a:spcBef>
            </a:pPr>
            <a:r>
              <a:rPr lang="en-US" sz="2400" i="1" dirty="0">
                <a:solidFill>
                  <a:srgbClr val="FF0000"/>
                </a:solidFill>
              </a:rPr>
              <a:t>BASIC AND APPLIED SCIENCE : ARE THEY DIFFERENT </a:t>
            </a:r>
            <a:r>
              <a:rPr lang="en-US" sz="2400" i="1" dirty="0" smtClean="0">
                <a:solidFill>
                  <a:srgbClr val="FF0000"/>
                </a:solidFill>
              </a:rPr>
              <a:t>?</a:t>
            </a:r>
            <a:endParaRPr lang="en-US" sz="2400" i="1" dirty="0">
              <a:solidFill>
                <a:srgbClr val="FF0000"/>
              </a:solidFill>
            </a:endParaRPr>
          </a:p>
          <a:p>
            <a:pPr algn="ctr">
              <a:spcBef>
                <a:spcPct val="50000"/>
              </a:spcBef>
            </a:pPr>
            <a:r>
              <a:rPr lang="en-US" sz="1800" b="0" dirty="0"/>
              <a:t>Metaphor: Buckets of paint </a:t>
            </a:r>
            <a:r>
              <a:rPr lang="en-US" sz="1800" b="0" dirty="0" err="1"/>
              <a:t>vs</a:t>
            </a:r>
            <a:r>
              <a:rPr lang="en-US" sz="1800" b="0" dirty="0"/>
              <a:t> painting</a:t>
            </a:r>
          </a:p>
        </p:txBody>
      </p:sp>
      <p:pic>
        <p:nvPicPr>
          <p:cNvPr id="25603" name="Picture 3" descr="buckets-with-a-paint-thumb43183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76400"/>
            <a:ext cx="26289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Mona Lisa -- The Louvre, Pa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50" y="1600200"/>
            <a:ext cx="19097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4"/>
          <p:cNvSpPr txBox="1">
            <a:spLocks noChangeArrowheads="1"/>
          </p:cNvSpPr>
          <p:nvPr/>
        </p:nvSpPr>
        <p:spPr bwMode="auto">
          <a:xfrm>
            <a:off x="228600" y="4038600"/>
            <a:ext cx="4572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charset="0"/>
                <a:ea typeface="ＭＳ Ｐゴシック" charset="0"/>
                <a:cs typeface="ＭＳ Ｐゴシック" charset="0"/>
              </a:defRPr>
            </a:lvl1pPr>
            <a:lvl2pPr>
              <a:defRPr sz="24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defRPr sz="2000" b="1">
                <a:solidFill>
                  <a:schemeClr val="tx1"/>
                </a:solidFill>
                <a:latin typeface="Arial" charset="0"/>
                <a:ea typeface="ＭＳ Ｐゴシック" charset="0"/>
              </a:defRPr>
            </a:lvl6pPr>
            <a:lvl7pPr eaLnBrk="0" hangingPunct="0">
              <a:defRPr sz="2000" b="1">
                <a:solidFill>
                  <a:schemeClr val="tx1"/>
                </a:solidFill>
                <a:latin typeface="Arial" charset="0"/>
                <a:ea typeface="ＭＳ Ｐゴシック" charset="0"/>
              </a:defRPr>
            </a:lvl7pPr>
            <a:lvl8pPr eaLnBrk="0" hangingPunct="0">
              <a:defRPr sz="2000" b="1">
                <a:solidFill>
                  <a:schemeClr val="tx1"/>
                </a:solidFill>
                <a:latin typeface="Arial" charset="0"/>
                <a:ea typeface="ＭＳ Ｐゴシック" charset="0"/>
              </a:defRPr>
            </a:lvl8pPr>
            <a:lvl9pPr eaLnBrk="0" hangingPunct="0">
              <a:defRPr sz="2000" b="1">
                <a:solidFill>
                  <a:schemeClr val="tx1"/>
                </a:solidFill>
                <a:latin typeface="Arial" charset="0"/>
                <a:ea typeface="ＭＳ Ｐゴシック" charset="0"/>
              </a:defRPr>
            </a:lvl9pPr>
          </a:lstStyle>
          <a:p>
            <a:pPr algn="ctr"/>
            <a:r>
              <a:rPr lang="en-US" sz="1800" i="1">
                <a:solidFill>
                  <a:schemeClr val="bg1"/>
                </a:solidFill>
              </a:rPr>
              <a:t>There is science and  the applications of science : Louis Pasteur</a:t>
            </a:r>
          </a:p>
        </p:txBody>
      </p:sp>
      <p:sp>
        <p:nvSpPr>
          <p:cNvPr id="25606" name="TextBox 5"/>
          <p:cNvSpPr txBox="1">
            <a:spLocks noChangeArrowheads="1"/>
          </p:cNvSpPr>
          <p:nvPr/>
        </p:nvSpPr>
        <p:spPr bwMode="auto">
          <a:xfrm>
            <a:off x="381000" y="5181600"/>
            <a:ext cx="8534400" cy="132343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charset="0"/>
                <a:ea typeface="ＭＳ Ｐゴシック" charset="0"/>
                <a:cs typeface="ＭＳ Ｐゴシック" charset="0"/>
              </a:defRPr>
            </a:lvl1pPr>
            <a:lvl2pPr>
              <a:defRPr sz="24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defRPr sz="2000" b="1">
                <a:solidFill>
                  <a:schemeClr val="tx1"/>
                </a:solidFill>
                <a:latin typeface="Arial" charset="0"/>
                <a:ea typeface="ＭＳ Ｐゴシック" charset="0"/>
              </a:defRPr>
            </a:lvl6pPr>
            <a:lvl7pPr eaLnBrk="0" hangingPunct="0">
              <a:defRPr sz="2000" b="1">
                <a:solidFill>
                  <a:schemeClr val="tx1"/>
                </a:solidFill>
                <a:latin typeface="Arial" charset="0"/>
                <a:ea typeface="ＭＳ Ｐゴシック" charset="0"/>
              </a:defRPr>
            </a:lvl7pPr>
            <a:lvl8pPr eaLnBrk="0" hangingPunct="0">
              <a:defRPr sz="2000" b="1">
                <a:solidFill>
                  <a:schemeClr val="tx1"/>
                </a:solidFill>
                <a:latin typeface="Arial" charset="0"/>
                <a:ea typeface="ＭＳ Ｐゴシック" charset="0"/>
              </a:defRPr>
            </a:lvl8pPr>
            <a:lvl9pPr eaLnBrk="0" hangingPunct="0">
              <a:defRPr sz="2000" b="1">
                <a:solidFill>
                  <a:schemeClr val="tx1"/>
                </a:solidFill>
                <a:latin typeface="Arial" charset="0"/>
                <a:ea typeface="ＭＳ Ｐゴシック" charset="0"/>
              </a:defRPr>
            </a:lvl9pPr>
          </a:lstStyle>
          <a:p>
            <a:r>
              <a:rPr lang="en-US" sz="1800" b="0" dirty="0"/>
              <a:t>                          </a:t>
            </a:r>
            <a:r>
              <a:rPr lang="en-US" sz="2000" b="0" i="1" dirty="0"/>
              <a:t>The emergence of concept of use inspired science</a:t>
            </a:r>
          </a:p>
          <a:p>
            <a:pPr algn="ctr"/>
            <a:r>
              <a:rPr lang="en-US" sz="2000" b="0" i="1" dirty="0"/>
              <a:t>It means using basic  science for a purpose and practical problems as stimulus to curiosity driven research ( </a:t>
            </a:r>
            <a:r>
              <a:rPr lang="en-US" sz="2000" b="0" i="1" dirty="0" err="1"/>
              <a:t>G.W.Whitesides</a:t>
            </a:r>
            <a:r>
              <a:rPr lang="en-US" sz="2000" b="0" i="1" dirty="0"/>
              <a:t>  and J, </a:t>
            </a:r>
            <a:r>
              <a:rPr lang="en-US" sz="2000" b="0" i="1" dirty="0" err="1"/>
              <a:t>Deutch</a:t>
            </a:r>
            <a:r>
              <a:rPr lang="en-US" sz="2000" b="0" i="1" dirty="0"/>
              <a:t>, Nature 460, 21 (2011)</a:t>
            </a:r>
          </a:p>
        </p:txBody>
      </p:sp>
    </p:spTree>
    <p:extLst>
      <p:ext uri="{BB962C8B-B14F-4D97-AF65-F5344CB8AC3E}">
        <p14:creationId xmlns:p14="http://schemas.microsoft.com/office/powerpoint/2010/main" val="22229296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971600" y="142875"/>
            <a:ext cx="7100838" cy="461665"/>
          </a:xfrm>
          <a:prstGeom prst="rect">
            <a:avLst/>
          </a:prstGeom>
          <a:noFill/>
          <a:ln w="9525">
            <a:noFill/>
            <a:miter lim="800000"/>
            <a:headEnd/>
            <a:tailEnd/>
          </a:ln>
        </p:spPr>
        <p:txBody>
          <a:bodyPr wrap="square">
            <a:spAutoFit/>
          </a:bodyPr>
          <a:lstStyle/>
          <a:p>
            <a:pPr algn="ctr" eaLnBrk="0" hangingPunct="0"/>
            <a:r>
              <a:rPr lang="en-US" altLang="en-US" sz="2400" b="1" i="1" dirty="0">
                <a:solidFill>
                  <a:srgbClr val="FF0000"/>
                </a:solidFill>
                <a:latin typeface="Arial" charset="0"/>
              </a:rPr>
              <a:t>THE RAMAN EFFECT</a:t>
            </a:r>
          </a:p>
        </p:txBody>
      </p:sp>
      <p:sp>
        <p:nvSpPr>
          <p:cNvPr id="6147" name="Text Box 3"/>
          <p:cNvSpPr txBox="1">
            <a:spLocks noChangeArrowheads="1"/>
          </p:cNvSpPr>
          <p:nvPr/>
        </p:nvSpPr>
        <p:spPr bwMode="auto">
          <a:xfrm>
            <a:off x="1908175" y="708025"/>
            <a:ext cx="184150" cy="579438"/>
          </a:xfrm>
          <a:prstGeom prst="rect">
            <a:avLst/>
          </a:prstGeom>
          <a:noFill/>
          <a:ln w="9525">
            <a:noFill/>
            <a:miter lim="800000"/>
            <a:headEnd/>
            <a:tailEnd/>
          </a:ln>
        </p:spPr>
        <p:txBody>
          <a:bodyPr wrap="none">
            <a:spAutoFit/>
          </a:bodyPr>
          <a:lstStyle/>
          <a:p>
            <a:pPr eaLnBrk="0" hangingPunct="0"/>
            <a:endParaRPr lang="en-US" altLang="en-US" sz="3200" b="1" u="sng" dirty="0">
              <a:solidFill>
                <a:srgbClr val="000000"/>
              </a:solidFill>
              <a:latin typeface="Times New Roman" pitchFamily="18" charset="0"/>
            </a:endParaRPr>
          </a:p>
        </p:txBody>
      </p:sp>
      <p:sp>
        <p:nvSpPr>
          <p:cNvPr id="6148" name="Text Box 5"/>
          <p:cNvSpPr txBox="1">
            <a:spLocks noChangeArrowheads="1"/>
          </p:cNvSpPr>
          <p:nvPr/>
        </p:nvSpPr>
        <p:spPr bwMode="auto">
          <a:xfrm>
            <a:off x="5276850" y="3565525"/>
            <a:ext cx="184150" cy="579438"/>
          </a:xfrm>
          <a:prstGeom prst="rect">
            <a:avLst/>
          </a:prstGeom>
          <a:noFill/>
          <a:ln w="9525">
            <a:noFill/>
            <a:miter lim="800000"/>
            <a:headEnd/>
            <a:tailEnd/>
          </a:ln>
        </p:spPr>
        <p:txBody>
          <a:bodyPr wrap="none">
            <a:spAutoFit/>
          </a:bodyPr>
          <a:lstStyle/>
          <a:p>
            <a:pPr eaLnBrk="0" hangingPunct="0"/>
            <a:endParaRPr lang="en-US" altLang="en-US" sz="3200" b="1" dirty="0">
              <a:solidFill>
                <a:srgbClr val="000000"/>
              </a:solidFill>
              <a:latin typeface="Times New Roman" pitchFamily="18" charset="0"/>
            </a:endParaRPr>
          </a:p>
        </p:txBody>
      </p:sp>
      <p:graphicFrame>
        <p:nvGraphicFramePr>
          <p:cNvPr id="6149" name="Object 7"/>
          <p:cNvGraphicFramePr>
            <a:graphicFrameLocks noChangeAspect="1"/>
          </p:cNvGraphicFramePr>
          <p:nvPr>
            <p:extLst>
              <p:ext uri="{D42A27DB-BD31-4B8C-83A1-F6EECF244321}">
                <p14:modId xmlns:p14="http://schemas.microsoft.com/office/powerpoint/2010/main" val="986455235"/>
              </p:ext>
            </p:extLst>
          </p:nvPr>
        </p:nvGraphicFramePr>
        <p:xfrm>
          <a:off x="179512" y="620688"/>
          <a:ext cx="4510087" cy="2571750"/>
        </p:xfrm>
        <a:graphic>
          <a:graphicData uri="http://schemas.openxmlformats.org/presentationml/2006/ole">
            <mc:AlternateContent xmlns:mc="http://schemas.openxmlformats.org/markup-compatibility/2006">
              <mc:Choice xmlns:v="urn:schemas-microsoft-com:vml" Requires="v">
                <p:oleObj spid="_x0000_s61473" name="Photo Editor Photo" r:id="rId3" imgW="13114286" imgH="7478169" progId="">
                  <p:embed/>
                </p:oleObj>
              </mc:Choice>
              <mc:Fallback>
                <p:oleObj name="Photo Editor Photo" r:id="rId3" imgW="13114286" imgH="7478169" progId="">
                  <p:embed/>
                  <p:pic>
                    <p:nvPicPr>
                      <p:cNvPr id="0" name=""/>
                      <p:cNvPicPr>
                        <a:picLocks noChangeAspect="1" noChangeArrowheads="1"/>
                      </p:cNvPicPr>
                      <p:nvPr/>
                    </p:nvPicPr>
                    <p:blipFill>
                      <a:blip r:embed="rId4">
                        <a:lum bright="-12000" contrast="30000"/>
                        <a:extLst>
                          <a:ext uri="{28A0092B-C50C-407E-A947-70E740481C1C}">
                            <a14:useLocalDpi xmlns:a14="http://schemas.microsoft.com/office/drawing/2010/main" val="0"/>
                          </a:ext>
                        </a:extLst>
                      </a:blip>
                      <a:srcRect/>
                      <a:stretch>
                        <a:fillRect/>
                      </a:stretch>
                    </p:blipFill>
                    <p:spPr bwMode="auto">
                      <a:xfrm>
                        <a:off x="179512" y="620688"/>
                        <a:ext cx="4510087" cy="257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0" name="Rectangle 6"/>
          <p:cNvSpPr>
            <a:spLocks noChangeArrowheads="1"/>
          </p:cNvSpPr>
          <p:nvPr/>
        </p:nvSpPr>
        <p:spPr bwMode="auto">
          <a:xfrm>
            <a:off x="107504" y="3284984"/>
            <a:ext cx="6408712" cy="3416320"/>
          </a:xfrm>
          <a:prstGeom prst="rect">
            <a:avLst/>
          </a:prstGeom>
          <a:noFill/>
          <a:ln w="9525">
            <a:noFill/>
            <a:miter lim="800000"/>
            <a:headEnd/>
            <a:tailEnd/>
          </a:ln>
        </p:spPr>
        <p:txBody>
          <a:bodyPr wrap="square">
            <a:spAutoFit/>
          </a:bodyPr>
          <a:lstStyle/>
          <a:p>
            <a:pPr algn="just"/>
            <a:r>
              <a:rPr lang="fr-FR" altLang="en-US" dirty="0">
                <a:solidFill>
                  <a:prstClr val="black"/>
                </a:solidFill>
                <a:latin typeface="Arial" charset="0"/>
                <a:cs typeface="Arial" charset="0"/>
              </a:rPr>
              <a:t>Raman </a:t>
            </a:r>
            <a:r>
              <a:rPr lang="fr-FR" altLang="en-US" dirty="0" smtClean="0">
                <a:solidFill>
                  <a:prstClr val="black"/>
                </a:solidFill>
                <a:latin typeface="Arial" charset="0"/>
                <a:cs typeface="Arial" charset="0"/>
              </a:rPr>
              <a:t> </a:t>
            </a:r>
            <a:r>
              <a:rPr lang="fr-FR" altLang="en-US" dirty="0" err="1" smtClean="0">
                <a:solidFill>
                  <a:prstClr val="black"/>
                </a:solidFill>
                <a:latin typeface="Arial" charset="0"/>
                <a:cs typeface="Arial" charset="0"/>
              </a:rPr>
              <a:t>was</a:t>
            </a:r>
            <a:r>
              <a:rPr lang="fr-FR" altLang="en-US" dirty="0" smtClean="0">
                <a:solidFill>
                  <a:prstClr val="black"/>
                </a:solidFill>
                <a:latin typeface="Arial" charset="0"/>
                <a:cs typeface="Arial" charset="0"/>
              </a:rPr>
              <a:t>  </a:t>
            </a:r>
            <a:r>
              <a:rPr lang="fr-FR" altLang="en-US" dirty="0" err="1" smtClean="0">
                <a:solidFill>
                  <a:prstClr val="black"/>
                </a:solidFill>
                <a:latin typeface="Arial" charset="0"/>
                <a:cs typeface="Arial" charset="0"/>
              </a:rPr>
              <a:t>supremely</a:t>
            </a:r>
            <a:r>
              <a:rPr lang="fr-FR" altLang="en-US" dirty="0" smtClean="0">
                <a:solidFill>
                  <a:prstClr val="black"/>
                </a:solidFill>
                <a:latin typeface="Arial" charset="0"/>
                <a:cs typeface="Arial" charset="0"/>
              </a:rPr>
              <a:t>  </a:t>
            </a:r>
            <a:r>
              <a:rPr lang="fr-FR" altLang="en-US" dirty="0">
                <a:solidFill>
                  <a:prstClr val="black"/>
                </a:solidFill>
                <a:latin typeface="Arial" charset="0"/>
                <a:cs typeface="Arial" charset="0"/>
              </a:rPr>
              <a:t>confident of  winning the Nobel  Prize in </a:t>
            </a:r>
            <a:r>
              <a:rPr lang="fr-FR" altLang="en-US" dirty="0" err="1" smtClean="0">
                <a:solidFill>
                  <a:prstClr val="black"/>
                </a:solidFill>
                <a:latin typeface="Arial" charset="0"/>
                <a:cs typeface="Arial" charset="0"/>
              </a:rPr>
              <a:t>Physics</a:t>
            </a:r>
            <a:r>
              <a:rPr lang="fr-FR" altLang="en-US" dirty="0" smtClean="0">
                <a:solidFill>
                  <a:prstClr val="black"/>
                </a:solidFill>
                <a:latin typeface="Arial" charset="0"/>
                <a:cs typeface="Arial" charset="0"/>
              </a:rPr>
              <a:t>. He   was  </a:t>
            </a:r>
            <a:r>
              <a:rPr lang="fr-FR" altLang="en-US" dirty="0" err="1" smtClean="0">
                <a:solidFill>
                  <a:prstClr val="black"/>
                </a:solidFill>
                <a:latin typeface="Arial" charset="0"/>
                <a:cs typeface="Arial" charset="0"/>
              </a:rPr>
              <a:t>disappointed</a:t>
            </a:r>
            <a:r>
              <a:rPr lang="fr-FR" altLang="en-US" dirty="0" smtClean="0">
                <a:solidFill>
                  <a:prstClr val="black"/>
                </a:solidFill>
                <a:latin typeface="Arial" charset="0"/>
                <a:cs typeface="Arial" charset="0"/>
              </a:rPr>
              <a:t>   </a:t>
            </a:r>
            <a:r>
              <a:rPr lang="fr-FR" altLang="en-US" dirty="0" err="1">
                <a:solidFill>
                  <a:prstClr val="black"/>
                </a:solidFill>
                <a:latin typeface="Arial" charset="0"/>
                <a:cs typeface="Arial" charset="0"/>
              </a:rPr>
              <a:t>when</a:t>
            </a:r>
            <a:r>
              <a:rPr lang="fr-FR" altLang="en-US" dirty="0">
                <a:solidFill>
                  <a:prstClr val="black"/>
                </a:solidFill>
                <a:latin typeface="Arial" charset="0"/>
                <a:cs typeface="Arial" charset="0"/>
              </a:rPr>
              <a:t>  the Nobel  </a:t>
            </a:r>
            <a:r>
              <a:rPr lang="fr-FR" altLang="en-US" dirty="0" err="1">
                <a:solidFill>
                  <a:prstClr val="black"/>
                </a:solidFill>
                <a:latin typeface="Arial" charset="0"/>
                <a:cs typeface="Arial" charset="0"/>
              </a:rPr>
              <a:t>Prize</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went</a:t>
            </a:r>
            <a:r>
              <a:rPr lang="fr-FR" altLang="en-US" dirty="0">
                <a:solidFill>
                  <a:prstClr val="black"/>
                </a:solidFill>
                <a:latin typeface="Arial" charset="0"/>
                <a:cs typeface="Arial" charset="0"/>
              </a:rPr>
              <a:t> to Richardson in 1928 and de Broglie in 1929. He  </a:t>
            </a:r>
            <a:r>
              <a:rPr lang="fr-FR" altLang="en-US" dirty="0" err="1">
                <a:solidFill>
                  <a:prstClr val="black"/>
                </a:solidFill>
                <a:latin typeface="Arial" charset="0"/>
                <a:cs typeface="Arial" charset="0"/>
              </a:rPr>
              <a:t>was</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so</a:t>
            </a:r>
            <a:r>
              <a:rPr lang="fr-FR" altLang="en-US" dirty="0">
                <a:solidFill>
                  <a:prstClr val="black"/>
                </a:solidFill>
                <a:latin typeface="Arial" charset="0"/>
                <a:cs typeface="Arial" charset="0"/>
              </a:rPr>
              <a:t> confident  of  </a:t>
            </a:r>
            <a:r>
              <a:rPr lang="fr-FR" altLang="en-US" dirty="0" err="1">
                <a:solidFill>
                  <a:prstClr val="black"/>
                </a:solidFill>
                <a:latin typeface="Arial" charset="0"/>
                <a:cs typeface="Arial" charset="0"/>
              </a:rPr>
              <a:t>winning</a:t>
            </a:r>
            <a:r>
              <a:rPr lang="fr-FR" altLang="en-US" dirty="0">
                <a:solidFill>
                  <a:prstClr val="black"/>
                </a:solidFill>
                <a:latin typeface="Arial" charset="0"/>
                <a:cs typeface="Arial" charset="0"/>
              </a:rPr>
              <a:t> </a:t>
            </a:r>
            <a:r>
              <a:rPr lang="fr-FR" altLang="en-US" dirty="0" smtClean="0">
                <a:solidFill>
                  <a:prstClr val="black"/>
                </a:solidFill>
                <a:latin typeface="Arial" charset="0"/>
                <a:cs typeface="Arial" charset="0"/>
              </a:rPr>
              <a:t> the </a:t>
            </a:r>
            <a:r>
              <a:rPr lang="fr-FR" altLang="en-US" dirty="0" err="1">
                <a:solidFill>
                  <a:prstClr val="black"/>
                </a:solidFill>
                <a:latin typeface="Arial" charset="0"/>
                <a:cs typeface="Arial" charset="0"/>
              </a:rPr>
              <a:t>prize</a:t>
            </a:r>
            <a:r>
              <a:rPr lang="fr-FR" altLang="en-US" dirty="0">
                <a:solidFill>
                  <a:prstClr val="black"/>
                </a:solidFill>
                <a:latin typeface="Arial" charset="0"/>
                <a:cs typeface="Arial" charset="0"/>
              </a:rPr>
              <a:t> in 1930  </a:t>
            </a:r>
            <a:r>
              <a:rPr lang="fr-FR" altLang="en-US" dirty="0" err="1">
                <a:solidFill>
                  <a:prstClr val="black"/>
                </a:solidFill>
                <a:latin typeface="Arial" charset="0"/>
                <a:cs typeface="Arial" charset="0"/>
              </a:rPr>
              <a:t>that</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he</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booked</a:t>
            </a:r>
            <a:r>
              <a:rPr lang="fr-FR" altLang="en-US" dirty="0">
                <a:solidFill>
                  <a:prstClr val="black"/>
                </a:solidFill>
                <a:latin typeface="Arial" charset="0"/>
                <a:cs typeface="Arial" charset="0"/>
              </a:rPr>
              <a:t>  tickets in July,  </a:t>
            </a:r>
            <a:r>
              <a:rPr lang="fr-FR" altLang="en-US" dirty="0" err="1">
                <a:solidFill>
                  <a:prstClr val="black"/>
                </a:solidFill>
                <a:latin typeface="Arial" charset="0"/>
                <a:cs typeface="Arial" charset="0"/>
              </a:rPr>
              <a:t>even</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though</a:t>
            </a:r>
            <a:r>
              <a:rPr lang="fr-FR" altLang="en-US" dirty="0">
                <a:solidFill>
                  <a:prstClr val="black"/>
                </a:solidFill>
                <a:latin typeface="Arial" charset="0"/>
                <a:cs typeface="Arial" charset="0"/>
              </a:rPr>
              <a:t> the </a:t>
            </a:r>
            <a:r>
              <a:rPr lang="fr-FR" altLang="en-US" dirty="0" err="1">
                <a:solidFill>
                  <a:prstClr val="black"/>
                </a:solidFill>
                <a:latin typeface="Arial" charset="0"/>
                <a:cs typeface="Arial" charset="0"/>
              </a:rPr>
              <a:t>awards</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were</a:t>
            </a:r>
            <a:r>
              <a:rPr lang="fr-FR" altLang="en-US" dirty="0">
                <a:solidFill>
                  <a:prstClr val="black"/>
                </a:solidFill>
                <a:latin typeface="Arial" charset="0"/>
                <a:cs typeface="Arial" charset="0"/>
              </a:rPr>
              <a:t>  to  </a:t>
            </a:r>
            <a:r>
              <a:rPr lang="fr-FR" altLang="en-US" dirty="0" err="1">
                <a:solidFill>
                  <a:prstClr val="black"/>
                </a:solidFill>
                <a:latin typeface="Arial" charset="0"/>
                <a:cs typeface="Arial" charset="0"/>
              </a:rPr>
              <a:t>be</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announced</a:t>
            </a:r>
            <a:r>
              <a:rPr lang="fr-FR" altLang="en-US" dirty="0">
                <a:solidFill>
                  <a:prstClr val="black"/>
                </a:solidFill>
                <a:latin typeface="Arial" charset="0"/>
                <a:cs typeface="Arial" charset="0"/>
              </a:rPr>
              <a:t>  in </a:t>
            </a:r>
            <a:r>
              <a:rPr lang="fr-FR" altLang="en-US" dirty="0" err="1">
                <a:solidFill>
                  <a:prstClr val="black"/>
                </a:solidFill>
                <a:latin typeface="Arial" charset="0"/>
                <a:cs typeface="Arial" charset="0"/>
              </a:rPr>
              <a:t>November</a:t>
            </a:r>
            <a:r>
              <a:rPr lang="fr-FR" altLang="en-US" dirty="0">
                <a:solidFill>
                  <a:prstClr val="black"/>
                </a:solidFill>
                <a:latin typeface="Arial" charset="0"/>
                <a:cs typeface="Arial" charset="0"/>
              </a:rPr>
              <a:t>, and  </a:t>
            </a:r>
            <a:r>
              <a:rPr lang="fr-FR" altLang="en-US" dirty="0" err="1">
                <a:solidFill>
                  <a:prstClr val="black"/>
                </a:solidFill>
                <a:latin typeface="Arial" charset="0"/>
                <a:cs typeface="Arial" charset="0"/>
              </a:rPr>
              <a:t>would</a:t>
            </a:r>
            <a:r>
              <a:rPr lang="fr-FR" altLang="en-US" dirty="0">
                <a:solidFill>
                  <a:prstClr val="black"/>
                </a:solidFill>
                <a:latin typeface="Arial" charset="0"/>
                <a:cs typeface="Arial" charset="0"/>
              </a:rPr>
              <a:t> scan  </a:t>
            </a:r>
            <a:r>
              <a:rPr lang="fr-FR" altLang="en-US" dirty="0" err="1">
                <a:solidFill>
                  <a:prstClr val="black"/>
                </a:solidFill>
                <a:latin typeface="Arial" charset="0"/>
                <a:cs typeface="Arial" charset="0"/>
              </a:rPr>
              <a:t>each</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day’s</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newspaper</a:t>
            </a:r>
            <a:r>
              <a:rPr lang="fr-FR" altLang="en-US" dirty="0">
                <a:solidFill>
                  <a:prstClr val="black"/>
                </a:solidFill>
                <a:latin typeface="Arial" charset="0"/>
                <a:cs typeface="Arial" charset="0"/>
              </a:rPr>
              <a:t>  for the </a:t>
            </a:r>
            <a:r>
              <a:rPr lang="fr-FR" altLang="en-US" dirty="0" err="1">
                <a:solidFill>
                  <a:prstClr val="black"/>
                </a:solidFill>
                <a:latin typeface="Arial" charset="0"/>
                <a:cs typeface="Arial" charset="0"/>
              </a:rPr>
              <a:t>announcement</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tossing</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it</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away</a:t>
            </a:r>
            <a:r>
              <a:rPr lang="fr-FR" altLang="en-US" dirty="0">
                <a:solidFill>
                  <a:prstClr val="black"/>
                </a:solidFill>
                <a:latin typeface="Arial" charset="0"/>
                <a:cs typeface="Arial" charset="0"/>
              </a:rPr>
              <a:t>  if </a:t>
            </a:r>
            <a:r>
              <a:rPr lang="fr-FR" altLang="en-US" dirty="0" err="1">
                <a:solidFill>
                  <a:prstClr val="black"/>
                </a:solidFill>
                <a:latin typeface="Arial" charset="0"/>
                <a:cs typeface="Arial" charset="0"/>
              </a:rPr>
              <a:t>it</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did</a:t>
            </a:r>
            <a:r>
              <a:rPr lang="fr-FR" altLang="en-US" dirty="0">
                <a:solidFill>
                  <a:prstClr val="black"/>
                </a:solidFill>
                <a:latin typeface="Arial" charset="0"/>
                <a:cs typeface="Arial" charset="0"/>
              </a:rPr>
              <a:t> not carry the news. </a:t>
            </a:r>
            <a:r>
              <a:rPr lang="fr-FR" altLang="en-US" dirty="0" smtClean="0">
                <a:solidFill>
                  <a:prstClr val="black"/>
                </a:solidFill>
                <a:latin typeface="Arial" charset="0"/>
                <a:cs typeface="Arial" charset="0"/>
              </a:rPr>
              <a:t> He  </a:t>
            </a:r>
            <a:r>
              <a:rPr lang="fr-FR" altLang="en-US" dirty="0" err="1">
                <a:solidFill>
                  <a:prstClr val="black"/>
                </a:solidFill>
                <a:latin typeface="Arial" charset="0"/>
                <a:cs typeface="Arial" charset="0"/>
              </a:rPr>
              <a:t>did</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eventually</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win</a:t>
            </a:r>
            <a:r>
              <a:rPr lang="fr-FR" altLang="en-US" dirty="0">
                <a:solidFill>
                  <a:prstClr val="black"/>
                </a:solidFill>
                <a:latin typeface="Arial" charset="0"/>
                <a:cs typeface="Arial" charset="0"/>
              </a:rPr>
              <a:t> the 1930 Nobel </a:t>
            </a:r>
            <a:r>
              <a:rPr lang="fr-FR" altLang="en-US" dirty="0" err="1">
                <a:solidFill>
                  <a:prstClr val="black"/>
                </a:solidFill>
                <a:latin typeface="Arial" charset="0"/>
                <a:cs typeface="Arial" charset="0"/>
              </a:rPr>
              <a:t>Prize</a:t>
            </a:r>
            <a:r>
              <a:rPr lang="fr-FR" altLang="en-US" dirty="0">
                <a:solidFill>
                  <a:prstClr val="black"/>
                </a:solidFill>
                <a:latin typeface="Arial" charset="0"/>
                <a:cs typeface="Arial" charset="0"/>
              </a:rPr>
              <a:t> in </a:t>
            </a:r>
            <a:r>
              <a:rPr lang="fr-FR" altLang="en-US" dirty="0" err="1">
                <a:solidFill>
                  <a:prstClr val="black"/>
                </a:solidFill>
                <a:latin typeface="Arial" charset="0"/>
                <a:cs typeface="Arial" charset="0"/>
              </a:rPr>
              <a:t>Physics</a:t>
            </a:r>
            <a:r>
              <a:rPr lang="fr-FR" altLang="en-US" dirty="0">
                <a:solidFill>
                  <a:prstClr val="black"/>
                </a:solidFill>
                <a:latin typeface="Arial" charset="0"/>
                <a:cs typeface="Arial" charset="0"/>
              </a:rPr>
              <a:t> "for </a:t>
            </a:r>
            <a:r>
              <a:rPr lang="fr-FR" altLang="en-US" dirty="0" err="1">
                <a:solidFill>
                  <a:prstClr val="black"/>
                </a:solidFill>
                <a:latin typeface="Arial" charset="0"/>
                <a:cs typeface="Arial" charset="0"/>
              </a:rPr>
              <a:t>his</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work</a:t>
            </a:r>
            <a:r>
              <a:rPr lang="fr-FR" altLang="en-US" dirty="0">
                <a:solidFill>
                  <a:prstClr val="black"/>
                </a:solidFill>
                <a:latin typeface="Arial" charset="0"/>
                <a:cs typeface="Arial" charset="0"/>
              </a:rPr>
              <a:t> on the </a:t>
            </a:r>
            <a:r>
              <a:rPr lang="fr-FR" altLang="en-US" dirty="0" err="1">
                <a:solidFill>
                  <a:prstClr val="black"/>
                </a:solidFill>
                <a:latin typeface="Arial" charset="0"/>
                <a:cs typeface="Arial" charset="0"/>
              </a:rPr>
              <a:t>scattering</a:t>
            </a:r>
            <a:r>
              <a:rPr lang="fr-FR" altLang="en-US" dirty="0">
                <a:solidFill>
                  <a:prstClr val="black"/>
                </a:solidFill>
                <a:latin typeface="Arial" charset="0"/>
                <a:cs typeface="Arial" charset="0"/>
              </a:rPr>
              <a:t> of light and for the </a:t>
            </a:r>
            <a:r>
              <a:rPr lang="fr-FR" altLang="en-US" dirty="0" err="1">
                <a:solidFill>
                  <a:prstClr val="black"/>
                </a:solidFill>
                <a:latin typeface="Arial" charset="0"/>
                <a:cs typeface="Arial" charset="0"/>
              </a:rPr>
              <a:t>discovery</a:t>
            </a:r>
            <a:r>
              <a:rPr lang="fr-FR" altLang="en-US" dirty="0">
                <a:solidFill>
                  <a:prstClr val="black"/>
                </a:solidFill>
                <a:latin typeface="Arial" charset="0"/>
                <a:cs typeface="Arial" charset="0"/>
              </a:rPr>
              <a:t> of the </a:t>
            </a:r>
            <a:r>
              <a:rPr lang="fr-FR" altLang="en-US" dirty="0" err="1">
                <a:solidFill>
                  <a:prstClr val="black"/>
                </a:solidFill>
                <a:latin typeface="Arial" charset="0"/>
                <a:cs typeface="Arial" charset="0"/>
              </a:rPr>
              <a:t>effect</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named</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after</a:t>
            </a:r>
            <a:r>
              <a:rPr lang="fr-FR" altLang="en-US" dirty="0">
                <a:solidFill>
                  <a:prstClr val="black"/>
                </a:solidFill>
                <a:latin typeface="Arial" charset="0"/>
                <a:cs typeface="Arial" charset="0"/>
              </a:rPr>
              <a:t> </a:t>
            </a:r>
            <a:r>
              <a:rPr lang="fr-FR" altLang="en-US" dirty="0" err="1">
                <a:solidFill>
                  <a:prstClr val="black"/>
                </a:solidFill>
                <a:latin typeface="Arial" charset="0"/>
                <a:cs typeface="Arial" charset="0"/>
              </a:rPr>
              <a:t>him</a:t>
            </a:r>
            <a:r>
              <a:rPr lang="fr-FR" altLang="en-US" dirty="0">
                <a:solidFill>
                  <a:prstClr val="black"/>
                </a:solidFill>
                <a:latin typeface="Arial" charset="0"/>
                <a:cs typeface="Arial" charset="0"/>
              </a:rPr>
              <a:t> ’’. He </a:t>
            </a:r>
            <a:r>
              <a:rPr lang="fr-FR" altLang="en-US" dirty="0" err="1">
                <a:solidFill>
                  <a:prstClr val="black"/>
                </a:solidFill>
                <a:latin typeface="Arial" charset="0"/>
                <a:cs typeface="Arial" charset="0"/>
              </a:rPr>
              <a:t>was</a:t>
            </a:r>
            <a:r>
              <a:rPr lang="fr-FR" altLang="en-US" dirty="0">
                <a:solidFill>
                  <a:prstClr val="black"/>
                </a:solidFill>
                <a:latin typeface="Arial" charset="0"/>
                <a:cs typeface="Arial" charset="0"/>
              </a:rPr>
              <a:t>  the first  </a:t>
            </a:r>
            <a:r>
              <a:rPr lang="fr-FR" altLang="en-US" dirty="0" err="1">
                <a:solidFill>
                  <a:prstClr val="black"/>
                </a:solidFill>
                <a:latin typeface="Arial" charset="0"/>
                <a:cs typeface="Arial" charset="0"/>
              </a:rPr>
              <a:t>Asian</a:t>
            </a:r>
            <a:r>
              <a:rPr lang="fr-FR" altLang="en-US" dirty="0">
                <a:solidFill>
                  <a:prstClr val="black"/>
                </a:solidFill>
                <a:latin typeface="Arial" charset="0"/>
                <a:cs typeface="Arial" charset="0"/>
              </a:rPr>
              <a:t> and first non-white to </a:t>
            </a:r>
            <a:r>
              <a:rPr lang="fr-FR" altLang="en-US" dirty="0" err="1">
                <a:solidFill>
                  <a:prstClr val="black"/>
                </a:solidFill>
                <a:latin typeface="Arial" charset="0"/>
                <a:cs typeface="Arial" charset="0"/>
              </a:rPr>
              <a:t>get</a:t>
            </a:r>
            <a:r>
              <a:rPr lang="fr-FR" altLang="en-US" dirty="0">
                <a:solidFill>
                  <a:prstClr val="black"/>
                </a:solidFill>
                <a:latin typeface="Arial" charset="0"/>
                <a:cs typeface="Arial" charset="0"/>
              </a:rPr>
              <a:t>  a Nobel </a:t>
            </a:r>
            <a:r>
              <a:rPr lang="fr-FR" altLang="en-US" dirty="0" err="1">
                <a:solidFill>
                  <a:prstClr val="black"/>
                </a:solidFill>
                <a:latin typeface="Arial" charset="0"/>
                <a:cs typeface="Arial" charset="0"/>
              </a:rPr>
              <a:t>Prize</a:t>
            </a:r>
            <a:r>
              <a:rPr lang="fr-FR" altLang="en-US" dirty="0">
                <a:solidFill>
                  <a:prstClr val="black"/>
                </a:solidFill>
                <a:latin typeface="Arial" charset="0"/>
                <a:cs typeface="Arial" charset="0"/>
              </a:rPr>
              <a:t> in the sciences. </a:t>
            </a:r>
            <a:endParaRPr lang="fr-FR" altLang="en-US" sz="1600" dirty="0">
              <a:solidFill>
                <a:prstClr val="black"/>
              </a:solidFill>
              <a:latin typeface="Arial" charset="0"/>
              <a:cs typeface="Arial" charset="0"/>
            </a:endParaRPr>
          </a:p>
        </p:txBody>
      </p:sp>
      <p:sp>
        <p:nvSpPr>
          <p:cNvPr id="6151" name="Rectangle 8"/>
          <p:cNvSpPr>
            <a:spLocks noChangeArrowheads="1"/>
          </p:cNvSpPr>
          <p:nvPr/>
        </p:nvSpPr>
        <p:spPr bwMode="auto">
          <a:xfrm>
            <a:off x="4860032" y="908720"/>
            <a:ext cx="3998218" cy="1200329"/>
          </a:xfrm>
          <a:prstGeom prst="rect">
            <a:avLst/>
          </a:prstGeom>
          <a:solidFill>
            <a:srgbClr val="CCFFCC"/>
          </a:solidFill>
          <a:ln w="9525">
            <a:noFill/>
            <a:miter lim="800000"/>
            <a:headEnd/>
            <a:tailEnd/>
          </a:ln>
        </p:spPr>
        <p:txBody>
          <a:bodyPr wrap="square">
            <a:spAutoFit/>
          </a:bodyPr>
          <a:lstStyle/>
          <a:p>
            <a:pPr algn="ctr"/>
            <a:r>
              <a:rPr lang="fr-FR" altLang="en-US" i="1" dirty="0">
                <a:solidFill>
                  <a:prstClr val="black"/>
                </a:solidFill>
                <a:latin typeface="Arial" charset="0"/>
                <a:cs typeface="Arial" charset="0"/>
              </a:rPr>
              <a:t>On </a:t>
            </a:r>
            <a:r>
              <a:rPr lang="fr-FR" altLang="en-US" i="1" dirty="0" err="1" smtClean="0">
                <a:solidFill>
                  <a:prstClr val="black"/>
                </a:solidFill>
                <a:latin typeface="Arial" charset="0"/>
                <a:cs typeface="Arial" charset="0"/>
              </a:rPr>
              <a:t>February</a:t>
            </a:r>
            <a:r>
              <a:rPr lang="fr-FR" altLang="en-US" i="1" dirty="0" smtClean="0">
                <a:solidFill>
                  <a:prstClr val="black"/>
                </a:solidFill>
                <a:latin typeface="Arial" charset="0"/>
                <a:cs typeface="Arial" charset="0"/>
              </a:rPr>
              <a:t>  </a:t>
            </a:r>
            <a:r>
              <a:rPr lang="fr-FR" altLang="en-US" i="1" dirty="0">
                <a:solidFill>
                  <a:prstClr val="black"/>
                </a:solidFill>
                <a:latin typeface="Arial" charset="0"/>
                <a:cs typeface="Arial" charset="0"/>
              </a:rPr>
              <a:t>28, 1928, </a:t>
            </a:r>
            <a:r>
              <a:rPr lang="fr-FR" altLang="en-US" i="1" dirty="0" err="1">
                <a:solidFill>
                  <a:prstClr val="black"/>
                </a:solidFill>
                <a:latin typeface="Arial" charset="0"/>
                <a:cs typeface="Arial" charset="0"/>
              </a:rPr>
              <a:t>through</a:t>
            </a:r>
            <a:r>
              <a:rPr lang="fr-FR" altLang="en-US" i="1" dirty="0">
                <a:solidFill>
                  <a:prstClr val="black"/>
                </a:solidFill>
                <a:latin typeface="Arial" charset="0"/>
                <a:cs typeface="Arial" charset="0"/>
              </a:rPr>
              <a:t>  </a:t>
            </a:r>
            <a:r>
              <a:rPr lang="fr-FR" altLang="en-US" i="1" dirty="0" err="1">
                <a:solidFill>
                  <a:prstClr val="black"/>
                </a:solidFill>
                <a:latin typeface="Arial" charset="0"/>
                <a:cs typeface="Arial" charset="0"/>
              </a:rPr>
              <a:t>his</a:t>
            </a:r>
            <a:r>
              <a:rPr lang="fr-FR" altLang="en-US" i="1" dirty="0">
                <a:solidFill>
                  <a:prstClr val="black"/>
                </a:solidFill>
                <a:latin typeface="Arial" charset="0"/>
                <a:cs typeface="Arial" charset="0"/>
              </a:rPr>
              <a:t>  </a:t>
            </a:r>
            <a:r>
              <a:rPr lang="fr-FR" altLang="en-US" i="1" dirty="0" err="1">
                <a:solidFill>
                  <a:prstClr val="black"/>
                </a:solidFill>
                <a:latin typeface="Arial" charset="0"/>
                <a:cs typeface="Arial" charset="0"/>
              </a:rPr>
              <a:t>experiments</a:t>
            </a:r>
            <a:r>
              <a:rPr lang="fr-FR" altLang="en-US" i="1" dirty="0">
                <a:solidFill>
                  <a:prstClr val="black"/>
                </a:solidFill>
                <a:latin typeface="Arial" charset="0"/>
                <a:cs typeface="Arial" charset="0"/>
              </a:rPr>
              <a:t>  on the </a:t>
            </a:r>
            <a:r>
              <a:rPr lang="fr-FR" altLang="en-US" i="1" dirty="0" err="1">
                <a:solidFill>
                  <a:prstClr val="black"/>
                </a:solidFill>
                <a:latin typeface="Arial" charset="0"/>
                <a:cs typeface="Arial" charset="0"/>
              </a:rPr>
              <a:t>scattering</a:t>
            </a:r>
            <a:r>
              <a:rPr lang="fr-FR" altLang="en-US" i="1" dirty="0">
                <a:solidFill>
                  <a:prstClr val="black"/>
                </a:solidFill>
                <a:latin typeface="Arial" charset="0"/>
                <a:cs typeface="Arial" charset="0"/>
              </a:rPr>
              <a:t>  of light,  Raman   </a:t>
            </a:r>
            <a:r>
              <a:rPr lang="fr-FR" altLang="en-US" i="1" dirty="0" err="1">
                <a:solidFill>
                  <a:prstClr val="black"/>
                </a:solidFill>
                <a:latin typeface="Arial" charset="0"/>
                <a:cs typeface="Arial" charset="0"/>
              </a:rPr>
              <a:t>discovered</a:t>
            </a:r>
            <a:r>
              <a:rPr lang="fr-FR" altLang="en-US" i="1" dirty="0">
                <a:solidFill>
                  <a:prstClr val="black"/>
                </a:solidFill>
                <a:latin typeface="Arial" charset="0"/>
                <a:cs typeface="Arial" charset="0"/>
              </a:rPr>
              <a:t>  a </a:t>
            </a:r>
            <a:r>
              <a:rPr lang="fr-FR" altLang="en-US" i="1" dirty="0" err="1">
                <a:solidFill>
                  <a:prstClr val="black"/>
                </a:solidFill>
                <a:latin typeface="Arial" charset="0"/>
                <a:cs typeface="Arial" charset="0"/>
              </a:rPr>
              <a:t>phenomena</a:t>
            </a:r>
            <a:r>
              <a:rPr lang="fr-FR" altLang="en-US" i="1" dirty="0">
                <a:solidFill>
                  <a:prstClr val="black"/>
                </a:solidFill>
                <a:latin typeface="Arial" charset="0"/>
                <a:cs typeface="Arial" charset="0"/>
              </a:rPr>
              <a:t>  </a:t>
            </a:r>
            <a:r>
              <a:rPr lang="fr-FR" altLang="en-US" i="1" dirty="0" err="1">
                <a:solidFill>
                  <a:prstClr val="black"/>
                </a:solidFill>
                <a:latin typeface="Arial" charset="0"/>
                <a:cs typeface="Arial" charset="0"/>
              </a:rPr>
              <a:t>called</a:t>
            </a:r>
            <a:r>
              <a:rPr lang="fr-FR" altLang="en-US" i="1" dirty="0">
                <a:solidFill>
                  <a:prstClr val="black"/>
                </a:solidFill>
                <a:latin typeface="Arial" charset="0"/>
                <a:cs typeface="Arial" charset="0"/>
              </a:rPr>
              <a:t>  Raman </a:t>
            </a:r>
            <a:r>
              <a:rPr lang="fr-FR" altLang="en-US" i="1" dirty="0" err="1">
                <a:solidFill>
                  <a:prstClr val="black"/>
                </a:solidFill>
                <a:latin typeface="Arial" charset="0"/>
                <a:cs typeface="Arial" charset="0"/>
              </a:rPr>
              <a:t>Effect</a:t>
            </a:r>
            <a:endParaRPr lang="fr-FR" altLang="en-US" i="1" dirty="0">
              <a:solidFill>
                <a:prstClr val="black"/>
              </a:solidFill>
              <a:latin typeface="Arial" charset="0"/>
              <a:cs typeface="Arial" charset="0"/>
            </a:endParaRPr>
          </a:p>
        </p:txBody>
      </p:sp>
      <p:pic>
        <p:nvPicPr>
          <p:cNvPr id="2" name="Picture 1"/>
          <p:cNvPicPr>
            <a:picLocks noChangeAspect="1"/>
          </p:cNvPicPr>
          <p:nvPr/>
        </p:nvPicPr>
        <p:blipFill>
          <a:blip r:embed="rId5"/>
          <a:stretch>
            <a:fillRect/>
          </a:stretch>
        </p:blipFill>
        <p:spPr>
          <a:xfrm>
            <a:off x="6536177" y="3429000"/>
            <a:ext cx="2607823" cy="2566098"/>
          </a:xfrm>
          <a:prstGeom prst="rect">
            <a:avLst/>
          </a:prstGeom>
        </p:spPr>
      </p:pic>
    </p:spTree>
    <p:extLst>
      <p:ext uri="{BB962C8B-B14F-4D97-AF65-F5344CB8AC3E}">
        <p14:creationId xmlns:p14="http://schemas.microsoft.com/office/powerpoint/2010/main" val="159127178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5" name="Rectangle 2"/>
          <p:cNvSpPr>
            <a:spLocks noGrp="1" noChangeArrowheads="1"/>
          </p:cNvSpPr>
          <p:nvPr>
            <p:ph type="title"/>
          </p:nvPr>
        </p:nvSpPr>
        <p:spPr>
          <a:xfrm>
            <a:off x="685800" y="0"/>
            <a:ext cx="7772400" cy="1143000"/>
          </a:xfrm>
        </p:spPr>
        <p:txBody>
          <a:bodyPr/>
          <a:lstStyle/>
          <a:p>
            <a:pPr eaLnBrk="1" hangingPunct="1"/>
            <a:r>
              <a:rPr lang="en-US" altLang="en-US" sz="2400" b="1" i="1" dirty="0" smtClean="0">
                <a:solidFill>
                  <a:srgbClr val="FF0000"/>
                </a:solidFill>
                <a:latin typeface="Arial" pitchFamily="34" charset="0"/>
                <a:ea typeface="ＭＳ Ｐゴシック" pitchFamily="34" charset="-128"/>
                <a:cs typeface="Arial" pitchFamily="34" charset="0"/>
              </a:rPr>
              <a:t>SCIENCE IN THE 21</a:t>
            </a:r>
            <a:r>
              <a:rPr lang="en-US" altLang="en-US" sz="2400" b="1" i="1" baseline="30000" dirty="0" smtClean="0">
                <a:solidFill>
                  <a:srgbClr val="FF0000"/>
                </a:solidFill>
                <a:latin typeface="Arial" pitchFamily="34" charset="0"/>
                <a:ea typeface="ＭＳ Ｐゴシック" pitchFamily="34" charset="-128"/>
                <a:cs typeface="Arial" pitchFamily="34" charset="0"/>
              </a:rPr>
              <a:t>st</a:t>
            </a:r>
            <a:r>
              <a:rPr lang="en-US" altLang="en-US" sz="2400" b="1" i="1" dirty="0" smtClean="0">
                <a:solidFill>
                  <a:srgbClr val="FF0000"/>
                </a:solidFill>
                <a:latin typeface="Arial" pitchFamily="34" charset="0"/>
                <a:ea typeface="ＭＳ Ｐゴシック" pitchFamily="34" charset="-128"/>
                <a:cs typeface="Arial" pitchFamily="34" charset="0"/>
              </a:rPr>
              <a:t> CENTURY</a:t>
            </a:r>
          </a:p>
        </p:txBody>
      </p:sp>
      <p:sp>
        <p:nvSpPr>
          <p:cNvPr id="87044" name="Rectangle 4"/>
          <p:cNvSpPr>
            <a:spLocks noChangeArrowheads="1"/>
          </p:cNvSpPr>
          <p:nvPr/>
        </p:nvSpPr>
        <p:spPr bwMode="auto">
          <a:xfrm>
            <a:off x="8991600" y="65532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94" tIns="45698" rIns="91394" bIns="45698">
            <a:spAutoFit/>
          </a:bodyPr>
          <a:lstStyle/>
          <a:p>
            <a:pPr eaLnBrk="0" hangingPunct="0">
              <a:spcBef>
                <a:spcPct val="20000"/>
              </a:spcBef>
              <a:defRPr/>
            </a:pPr>
            <a:endParaRPr lang="en-US" sz="1400" b="1">
              <a:solidFill>
                <a:srgbClr val="FFFFFF"/>
              </a:solidFill>
              <a:latin typeface="Arial" charset="0"/>
              <a:ea typeface="ＭＳ Ｐゴシック" charset="0"/>
            </a:endParaRPr>
          </a:p>
        </p:txBody>
      </p:sp>
      <p:sp>
        <p:nvSpPr>
          <p:cNvPr id="87045" name="Rectangle 5"/>
          <p:cNvSpPr>
            <a:spLocks noChangeArrowheads="1"/>
          </p:cNvSpPr>
          <p:nvPr/>
        </p:nvSpPr>
        <p:spPr bwMode="auto">
          <a:xfrm>
            <a:off x="685800" y="1905000"/>
            <a:ext cx="8001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8" rIns="91394" bIns="45698"/>
          <a:lstStyle/>
          <a:p>
            <a:pPr marL="228600" indent="-228600">
              <a:spcBef>
                <a:spcPct val="20000"/>
              </a:spcBef>
              <a:defRPr/>
            </a:pPr>
            <a:endParaRPr lang="en-US" sz="2000" b="1" dirty="0">
              <a:latin typeface="Arial" charset="0"/>
              <a:ea typeface="ＭＳ Ｐゴシック" charset="0"/>
            </a:endParaRPr>
          </a:p>
          <a:p>
            <a:pPr marL="228600" indent="-228600">
              <a:spcBef>
                <a:spcPct val="20000"/>
              </a:spcBef>
              <a:buFontTx/>
              <a:buChar char="•"/>
              <a:defRPr/>
            </a:pPr>
            <a:r>
              <a:rPr lang="en-US" sz="2400" dirty="0">
                <a:latin typeface="Arial" charset="0"/>
                <a:ea typeface="ＭＳ Ｐゴシック" charset="0"/>
                <a:cs typeface="Arial" charset="0"/>
              </a:rPr>
              <a:t>Blue skies  vs  Directed Science</a:t>
            </a:r>
          </a:p>
          <a:p>
            <a:pPr marL="228600" indent="-228600">
              <a:spcBef>
                <a:spcPct val="20000"/>
              </a:spcBef>
              <a:buFontTx/>
              <a:buChar char="•"/>
              <a:defRPr/>
            </a:pPr>
            <a:r>
              <a:rPr lang="en-US" sz="2400" dirty="0">
                <a:latin typeface="Arial" charset="0"/>
                <a:ea typeface="ＭＳ Ｐゴシック" charset="0"/>
                <a:cs typeface="Arial" charset="0"/>
              </a:rPr>
              <a:t>Small  vs  Big Science</a:t>
            </a:r>
          </a:p>
          <a:p>
            <a:pPr marL="228600" indent="-228600">
              <a:spcBef>
                <a:spcPct val="20000"/>
              </a:spcBef>
              <a:buFontTx/>
              <a:buChar char="•"/>
              <a:defRPr/>
            </a:pPr>
            <a:r>
              <a:rPr lang="en-US" sz="2400" dirty="0">
                <a:latin typeface="Arial" charset="0"/>
                <a:ea typeface="ＭＳ Ｐゴシック" charset="0"/>
                <a:cs typeface="Arial" charset="0"/>
              </a:rPr>
              <a:t>Individual  vs  Team Science</a:t>
            </a:r>
          </a:p>
          <a:p>
            <a:pPr marL="228600" indent="-228600">
              <a:spcBef>
                <a:spcPct val="20000"/>
              </a:spcBef>
              <a:buFontTx/>
              <a:buChar char="•"/>
              <a:defRPr/>
            </a:pPr>
            <a:r>
              <a:rPr lang="en-US" sz="2400" dirty="0">
                <a:latin typeface="Arial" charset="0"/>
                <a:ea typeface="ＭＳ Ｐゴシック" charset="0"/>
                <a:cs typeface="Arial" charset="0"/>
              </a:rPr>
              <a:t>Curiosity driven  vs  Grand Challenges or Utilitarian Science</a:t>
            </a:r>
          </a:p>
          <a:p>
            <a:pPr marL="228600" indent="-228600">
              <a:spcBef>
                <a:spcPct val="20000"/>
              </a:spcBef>
              <a:buFontTx/>
              <a:buChar char="•"/>
              <a:defRPr/>
            </a:pPr>
            <a:r>
              <a:rPr lang="en-US" sz="2400" dirty="0">
                <a:latin typeface="Arial" charset="0"/>
                <a:ea typeface="ＭＳ Ｐゴシック" charset="0"/>
                <a:cs typeface="Arial" charset="0"/>
              </a:rPr>
              <a:t>Open access  vs  Intellectual Property</a:t>
            </a:r>
          </a:p>
          <a:p>
            <a:pPr marL="228600" indent="-228600">
              <a:spcBef>
                <a:spcPct val="20000"/>
              </a:spcBef>
              <a:buFontTx/>
              <a:buChar char="•"/>
              <a:defRPr/>
            </a:pPr>
            <a:endParaRPr lang="en-US" sz="2400" dirty="0">
              <a:latin typeface="Arial" charset="0"/>
              <a:ea typeface="ＭＳ Ｐゴシック" charset="0"/>
              <a:cs typeface="Arial" charset="0"/>
            </a:endParaRPr>
          </a:p>
          <a:p>
            <a:pPr marL="228600" indent="-228600">
              <a:spcBef>
                <a:spcPct val="20000"/>
              </a:spcBef>
              <a:defRPr/>
            </a:pPr>
            <a:endParaRPr lang="en-US" sz="2400" dirty="0">
              <a:latin typeface="Arial" charset="0"/>
              <a:ea typeface="ＭＳ Ｐゴシック" charset="0"/>
              <a:cs typeface="Arial" charset="0"/>
            </a:endParaRPr>
          </a:p>
          <a:p>
            <a:pPr marL="228600" indent="-228600">
              <a:spcBef>
                <a:spcPct val="20000"/>
              </a:spcBef>
              <a:defRPr/>
            </a:pPr>
            <a:endParaRPr lang="en-US" sz="2000" b="1" dirty="0">
              <a:latin typeface="Arial" charset="0"/>
              <a:ea typeface="ＭＳ Ｐゴシック" charset="0"/>
            </a:endParaRPr>
          </a:p>
          <a:p>
            <a:pPr marL="228600" indent="-228600">
              <a:spcBef>
                <a:spcPct val="20000"/>
              </a:spcBef>
              <a:defRPr/>
            </a:pPr>
            <a:endParaRPr lang="en-US" sz="2000" b="1" dirty="0">
              <a:latin typeface="Arial" charset="0"/>
              <a:ea typeface="ＭＳ Ｐゴシック" charset="0"/>
            </a:endParaRPr>
          </a:p>
          <a:p>
            <a:pPr marL="228600" indent="-228600">
              <a:spcBef>
                <a:spcPct val="20000"/>
              </a:spcBef>
              <a:defRPr/>
            </a:pPr>
            <a:endParaRPr lang="en-US" sz="2800" b="1" dirty="0">
              <a:solidFill>
                <a:srgbClr val="FFFFFF"/>
              </a:solidFill>
              <a:latin typeface="Arial" charset="0"/>
              <a:ea typeface="ＭＳ Ｐゴシック" charset="0"/>
            </a:endParaRPr>
          </a:p>
          <a:p>
            <a:pPr marL="228600" indent="-228600">
              <a:spcBef>
                <a:spcPct val="20000"/>
              </a:spcBef>
              <a:defRPr/>
            </a:pPr>
            <a:endParaRPr lang="en-US" sz="2000" b="1" dirty="0">
              <a:solidFill>
                <a:srgbClr val="FFFFFF"/>
              </a:solidFill>
              <a:latin typeface="Arial" charset="0"/>
              <a:ea typeface="ＭＳ Ｐゴシック" charset="0"/>
            </a:endParaRPr>
          </a:p>
          <a:p>
            <a:pPr marL="228600" indent="-228600">
              <a:spcBef>
                <a:spcPct val="20000"/>
              </a:spcBef>
              <a:defRPr/>
            </a:pPr>
            <a:endParaRPr lang="en-US" sz="2000" b="1" dirty="0">
              <a:solidFill>
                <a:srgbClr val="FFFFFF"/>
              </a:solidFill>
              <a:latin typeface="Arial" charset="0"/>
              <a:ea typeface="ＭＳ Ｐゴシック" charset="0"/>
            </a:endParaRPr>
          </a:p>
          <a:p>
            <a:pPr marL="228600" indent="-228600">
              <a:spcBef>
                <a:spcPct val="20000"/>
              </a:spcBef>
              <a:defRPr/>
            </a:pPr>
            <a:endParaRPr lang="en-US" sz="2000" b="1" dirty="0">
              <a:solidFill>
                <a:srgbClr val="FFFFFF"/>
              </a:solidFill>
              <a:latin typeface="Arial" charset="0"/>
              <a:ea typeface="ＭＳ Ｐゴシック" charset="0"/>
            </a:endParaRPr>
          </a:p>
          <a:p>
            <a:pPr marL="228600" indent="-228600">
              <a:spcBef>
                <a:spcPct val="20000"/>
              </a:spcBef>
              <a:buFontTx/>
              <a:buChar char="•"/>
              <a:defRPr/>
            </a:pPr>
            <a:endParaRPr lang="en-US" sz="2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790718990"/>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3"/>
          <p:cNvSpPr txBox="1">
            <a:spLocks noChangeArrowheads="1"/>
          </p:cNvSpPr>
          <p:nvPr/>
        </p:nvSpPr>
        <p:spPr bwMode="auto">
          <a:xfrm>
            <a:off x="611560" y="476672"/>
            <a:ext cx="81369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b="1" i="1" dirty="0" smtClean="0">
                <a:solidFill>
                  <a:srgbClr val="FF0000"/>
                </a:solidFill>
              </a:rPr>
              <a:t>THE FUTURE OF SCIENCE </a:t>
            </a:r>
            <a:endParaRPr lang="en-US" sz="2400" b="1" i="1" dirty="0">
              <a:solidFill>
                <a:srgbClr val="FF0000"/>
              </a:solidFill>
            </a:endParaRPr>
          </a:p>
        </p:txBody>
      </p:sp>
      <p:sp>
        <p:nvSpPr>
          <p:cNvPr id="2" name="TextBox 1"/>
          <p:cNvSpPr txBox="1"/>
          <p:nvPr/>
        </p:nvSpPr>
        <p:spPr>
          <a:xfrm>
            <a:off x="179512" y="1268760"/>
            <a:ext cx="8784977" cy="4154983"/>
          </a:xfrm>
          <a:prstGeom prst="rect">
            <a:avLst/>
          </a:prstGeom>
          <a:noFill/>
        </p:spPr>
        <p:txBody>
          <a:bodyPr wrap="square" rtlCol="0">
            <a:spAutoFit/>
          </a:bodyPr>
          <a:lstStyle/>
          <a:p>
            <a:pPr marL="342900" indent="-342900" algn="just">
              <a:buFont typeface="Wingdings" charset="2"/>
              <a:buChar char="Ø"/>
            </a:pPr>
            <a:r>
              <a:rPr lang="en-US" sz="2400" dirty="0" smtClean="0">
                <a:latin typeface="Arial" charset="0"/>
                <a:cs typeface="Arial" charset="0"/>
              </a:rPr>
              <a:t>Science increasingly is interdisciplinary and cross functional</a:t>
            </a:r>
          </a:p>
          <a:p>
            <a:pPr marL="342900" indent="-342900" algn="just">
              <a:buFont typeface="Wingdings" charset="2"/>
              <a:buChar char="Ø"/>
            </a:pPr>
            <a:r>
              <a:rPr lang="en-US" sz="2400" dirty="0" smtClean="0">
                <a:latin typeface="Arial" charset="0"/>
                <a:cs typeface="Arial" charset="0"/>
              </a:rPr>
              <a:t>New paradigms in research funding; public funding increasingly tied to demonstrating measurable benefits to society</a:t>
            </a:r>
          </a:p>
          <a:p>
            <a:pPr marL="342900" indent="-342900" algn="just">
              <a:buFont typeface="Wingdings" charset="2"/>
              <a:buChar char="Ø"/>
            </a:pPr>
            <a:r>
              <a:rPr lang="en-US" sz="2400" dirty="0" smtClean="0">
                <a:latin typeface="Arial" charset="0"/>
                <a:cs typeface="Arial" charset="0"/>
              </a:rPr>
              <a:t>Turbulence on global economy and politics beset with income inequality, low growth, anti-intellectualism and oscillations between globalization and isolationism</a:t>
            </a:r>
          </a:p>
          <a:p>
            <a:pPr marL="342900" indent="-342900" algn="just">
              <a:buFont typeface="Wingdings" charset="2"/>
              <a:buChar char="Ø"/>
            </a:pPr>
            <a:r>
              <a:rPr lang="en-US" sz="2400" dirty="0" smtClean="0">
                <a:latin typeface="Arial" charset="0"/>
                <a:cs typeface="Arial" charset="0"/>
              </a:rPr>
              <a:t>An impatient citizenry, looking for quick solutions and increasingly aspiring for an “ideal” world, which may be beyond our reach</a:t>
            </a:r>
          </a:p>
          <a:p>
            <a:pPr marL="342900" indent="-342900">
              <a:buFont typeface="Wingdings" charset="2"/>
              <a:buChar char="Ø"/>
            </a:pPr>
            <a:endParaRPr lang="en-US" sz="2400" dirty="0"/>
          </a:p>
        </p:txBody>
      </p:sp>
      <p:sp>
        <p:nvSpPr>
          <p:cNvPr id="3" name="TextBox 2"/>
          <p:cNvSpPr txBox="1"/>
          <p:nvPr/>
        </p:nvSpPr>
        <p:spPr>
          <a:xfrm>
            <a:off x="395536" y="5013176"/>
            <a:ext cx="8352928" cy="1200328"/>
          </a:xfrm>
          <a:prstGeom prst="rect">
            <a:avLst/>
          </a:prstGeom>
          <a:solidFill>
            <a:srgbClr val="FFFFE6"/>
          </a:solidFill>
        </p:spPr>
        <p:txBody>
          <a:bodyPr wrap="square" rtlCol="0">
            <a:spAutoFit/>
          </a:bodyPr>
          <a:lstStyle/>
          <a:p>
            <a:pPr algn="ctr"/>
            <a:r>
              <a:rPr lang="en-US" sz="2400" dirty="0" smtClean="0">
                <a:latin typeface="Arial"/>
                <a:cs typeface="Arial"/>
              </a:rPr>
              <a:t>Science, technology and public policy is yet to come to terms with this new reality; we seem to be seeking solutions to future problems using old processes and methods</a:t>
            </a:r>
            <a:endParaRPr lang="en-US" sz="2400" dirty="0">
              <a:latin typeface="Arial"/>
              <a:cs typeface="Arial"/>
            </a:endParaRPr>
          </a:p>
        </p:txBody>
      </p:sp>
    </p:spTree>
    <p:extLst>
      <p:ext uri="{BB962C8B-B14F-4D97-AF65-F5344CB8AC3E}">
        <p14:creationId xmlns:p14="http://schemas.microsoft.com/office/powerpoint/2010/main" val="394336584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74638"/>
            <a:ext cx="8229600" cy="792162"/>
          </a:xfrm>
        </p:spPr>
        <p:txBody>
          <a:bodyPr/>
          <a:lstStyle/>
          <a:p>
            <a:r>
              <a:rPr lang="en-US" altLang="en-US" sz="2400" b="1" i="1" dirty="0" smtClean="0">
                <a:solidFill>
                  <a:srgbClr val="FF0000"/>
                </a:solidFill>
                <a:latin typeface="Arial"/>
                <a:cs typeface="Arial"/>
              </a:rPr>
              <a:t>WHY SHOULD  GOVERNMENT FUND SCIENCE ?</a:t>
            </a:r>
            <a:endParaRPr lang="en-IN" altLang="en-US" sz="2400" b="1" i="1" dirty="0" smtClean="0">
              <a:solidFill>
                <a:srgbClr val="FF0000"/>
              </a:solidFill>
              <a:latin typeface="Arial"/>
              <a:cs typeface="Arial"/>
            </a:endParaRPr>
          </a:p>
        </p:txBody>
      </p:sp>
      <p:sp>
        <p:nvSpPr>
          <p:cNvPr id="27651" name="Content Placeholder 2"/>
          <p:cNvSpPr>
            <a:spLocks noGrp="1"/>
          </p:cNvSpPr>
          <p:nvPr>
            <p:ph idx="1"/>
          </p:nvPr>
        </p:nvSpPr>
        <p:spPr>
          <a:xfrm>
            <a:off x="304800" y="1219200"/>
            <a:ext cx="8382000" cy="4419600"/>
          </a:xfrm>
        </p:spPr>
        <p:txBody>
          <a:bodyPr/>
          <a:lstStyle/>
          <a:p>
            <a:r>
              <a:rPr lang="en-US" altLang="en-US" sz="2000" dirty="0" smtClean="0">
                <a:latin typeface="Arial"/>
                <a:cs typeface="Arial"/>
              </a:rPr>
              <a:t>Economic growth and prosperity of a nation depends on investments in science ( </a:t>
            </a:r>
            <a:r>
              <a:rPr lang="en-US" altLang="en-US" sz="2000" dirty="0" err="1" smtClean="0">
                <a:latin typeface="Arial"/>
                <a:cs typeface="Arial"/>
              </a:rPr>
              <a:t>Vannevar</a:t>
            </a:r>
            <a:r>
              <a:rPr lang="en-US" altLang="en-US" sz="2000" dirty="0" smtClean="0">
                <a:latin typeface="Arial"/>
                <a:cs typeface="Arial"/>
              </a:rPr>
              <a:t> Bush’s hypothesis)</a:t>
            </a:r>
          </a:p>
          <a:p>
            <a:r>
              <a:rPr lang="en-US" altLang="en-US" sz="2000" dirty="0" smtClean="0">
                <a:latin typeface="Arial"/>
                <a:cs typeface="Arial"/>
              </a:rPr>
              <a:t>Science is too delicate or precious to leave it to non governmental sectors</a:t>
            </a:r>
          </a:p>
          <a:p>
            <a:r>
              <a:rPr lang="en-US" altLang="en-US" sz="2000" dirty="0" smtClean="0">
                <a:latin typeface="Arial"/>
                <a:cs typeface="Arial"/>
              </a:rPr>
              <a:t>Government intervention is necessary in S&amp;T to prevent free market failures of emerging technologies</a:t>
            </a:r>
          </a:p>
          <a:p>
            <a:r>
              <a:rPr lang="en-US" altLang="en-US" sz="2000" dirty="0" smtClean="0">
                <a:latin typeface="Arial"/>
                <a:cs typeface="Arial"/>
              </a:rPr>
              <a:t>Government  and the scientists who get funded have  the best collective wisdom  on the future strategic directions of science and technology</a:t>
            </a:r>
          </a:p>
          <a:p>
            <a:r>
              <a:rPr lang="en-US" altLang="en-US" sz="2000" dirty="0" smtClean="0">
                <a:latin typeface="Arial"/>
                <a:cs typeface="Arial"/>
              </a:rPr>
              <a:t>Politicians love to fund science; spend small money and take credit for large  successes</a:t>
            </a:r>
          </a:p>
          <a:p>
            <a:r>
              <a:rPr lang="en-US" altLang="en-US" sz="2000" dirty="0" smtClean="0">
                <a:latin typeface="Arial"/>
                <a:cs typeface="Arial"/>
              </a:rPr>
              <a:t>It is patriotic to fund science ( like defending our borders)</a:t>
            </a:r>
          </a:p>
          <a:p>
            <a:r>
              <a:rPr lang="en-US" altLang="en-US" sz="2000" dirty="0" smtClean="0">
                <a:latin typeface="Arial"/>
                <a:cs typeface="Arial"/>
              </a:rPr>
              <a:t>Our country needs to produce more Noble Prize winners </a:t>
            </a:r>
          </a:p>
          <a:p>
            <a:endParaRPr lang="en-IN" altLang="en-US" sz="2000" dirty="0" smtClean="0">
              <a:latin typeface="Arial"/>
              <a:cs typeface="Arial"/>
            </a:endParaRPr>
          </a:p>
        </p:txBody>
      </p:sp>
      <p:sp>
        <p:nvSpPr>
          <p:cNvPr id="27652" name="TextBox 3"/>
          <p:cNvSpPr txBox="1">
            <a:spLocks noChangeArrowheads="1"/>
          </p:cNvSpPr>
          <p:nvPr/>
        </p:nvSpPr>
        <p:spPr bwMode="auto">
          <a:xfrm rot="10800000" flipV="1">
            <a:off x="323528" y="5877341"/>
            <a:ext cx="8513440" cy="707886"/>
          </a:xfrm>
          <a:prstGeom prst="rect">
            <a:avLst/>
          </a:prstGeom>
          <a:solidFill>
            <a:srgbClr val="FFFFCC"/>
          </a:solidFill>
          <a:ln w="9525">
            <a:noFill/>
            <a:miter lim="800000"/>
            <a:headEnd/>
            <a:tailEnd/>
          </a:ln>
        </p:spPr>
        <p:txBody>
          <a:bodyPr wrap="square">
            <a:spAutoFit/>
          </a:bodyPr>
          <a:lstStyle/>
          <a:p>
            <a:pPr algn="ctr"/>
            <a:r>
              <a:rPr lang="en-US" altLang="en-US" sz="2000" i="1" dirty="0">
                <a:latin typeface="Arial"/>
                <a:cs typeface="Arial"/>
              </a:rPr>
              <a:t>Scientists love public funds, because it comes with no obligations other than to their own community</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s.sivaram\AppData\Local\Microsoft\Windows\Temporary Internet Files\Content.Outlook\QDTDBYL7\scan_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590800"/>
            <a:ext cx="30353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C:\Users\s.sivaram\AppData\Local\Microsoft\Windows\Temporary Internet Files\Content.Outlook\QDTDBYL7\scan_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4988" y="1447800"/>
            <a:ext cx="264001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Users\s.sivaram\AppData\Local\Microsoft\Windows\Temporary Internet Files\Content.Outlook\QDTDBYL7\scan_4.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22250"/>
            <a:ext cx="3128963"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979738"/>
            <a:ext cx="2770188"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3"/>
          <p:cNvSpPr txBox="1">
            <a:spLocks noChangeArrowheads="1"/>
          </p:cNvSpPr>
          <p:nvPr/>
        </p:nvSpPr>
        <p:spPr bwMode="auto">
          <a:xfrm>
            <a:off x="838200" y="533400"/>
            <a:ext cx="411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b="1" i="1">
                <a:solidFill>
                  <a:srgbClr val="FF0000"/>
                </a:solidFill>
              </a:rPr>
              <a:t>SCIENCE IN UNCERTAIN TIMES</a:t>
            </a:r>
          </a:p>
        </p:txBody>
      </p:sp>
      <p:sp>
        <p:nvSpPr>
          <p:cNvPr id="34823" name="TextBox 6"/>
          <p:cNvSpPr txBox="1">
            <a:spLocks noChangeArrowheads="1"/>
          </p:cNvSpPr>
          <p:nvPr/>
        </p:nvSpPr>
        <p:spPr bwMode="auto">
          <a:xfrm>
            <a:off x="3352800" y="4953000"/>
            <a:ext cx="2667000" cy="147796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t>Government funding of science under stress; In no country are the scientific community satisfied</a:t>
            </a:r>
          </a:p>
        </p:txBody>
      </p:sp>
    </p:spTree>
    <p:extLst>
      <p:ext uri="{BB962C8B-B14F-4D97-AF65-F5344CB8AC3E}">
        <p14:creationId xmlns:p14="http://schemas.microsoft.com/office/powerpoint/2010/main" val="16754551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TextBox 3"/>
          <p:cNvSpPr txBox="1">
            <a:spLocks noChangeArrowheads="1"/>
          </p:cNvSpPr>
          <p:nvPr/>
        </p:nvSpPr>
        <p:spPr bwMode="auto">
          <a:xfrm>
            <a:off x="838200" y="404664"/>
            <a:ext cx="72621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i="1">
                <a:solidFill>
                  <a:srgbClr val="FF0000"/>
                </a:solidFill>
              </a:rPr>
              <a:t>SCIENCE IN UNCERTAIN TIMES</a:t>
            </a:r>
          </a:p>
        </p:txBody>
      </p:sp>
      <p:pic>
        <p:nvPicPr>
          <p:cNvPr id="3" name="Picture 2"/>
          <p:cNvPicPr>
            <a:picLocks noChangeAspect="1"/>
          </p:cNvPicPr>
          <p:nvPr/>
        </p:nvPicPr>
        <p:blipFill>
          <a:blip r:embed="rId2"/>
          <a:stretch>
            <a:fillRect/>
          </a:stretch>
        </p:blipFill>
        <p:spPr>
          <a:xfrm>
            <a:off x="107504" y="764704"/>
            <a:ext cx="4488887" cy="3150096"/>
          </a:xfrm>
          <a:prstGeom prst="rect">
            <a:avLst/>
          </a:prstGeom>
        </p:spPr>
      </p:pic>
      <p:sp>
        <p:nvSpPr>
          <p:cNvPr id="4" name="TextBox 3"/>
          <p:cNvSpPr txBox="1"/>
          <p:nvPr/>
        </p:nvSpPr>
        <p:spPr>
          <a:xfrm>
            <a:off x="-2506350" y="5564944"/>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3"/>
          <a:stretch>
            <a:fillRect/>
          </a:stretch>
        </p:blipFill>
        <p:spPr>
          <a:xfrm>
            <a:off x="4686061" y="908720"/>
            <a:ext cx="4429400" cy="2880320"/>
          </a:xfrm>
          <a:prstGeom prst="rect">
            <a:avLst/>
          </a:prstGeom>
        </p:spPr>
      </p:pic>
      <p:pic>
        <p:nvPicPr>
          <p:cNvPr id="7" name="Picture 6"/>
          <p:cNvPicPr>
            <a:picLocks noChangeAspect="1"/>
          </p:cNvPicPr>
          <p:nvPr/>
        </p:nvPicPr>
        <p:blipFill>
          <a:blip r:embed="rId4"/>
          <a:stretch>
            <a:fillRect/>
          </a:stretch>
        </p:blipFill>
        <p:spPr>
          <a:xfrm>
            <a:off x="-5080" y="4005064"/>
            <a:ext cx="5159295" cy="1566043"/>
          </a:xfrm>
          <a:prstGeom prst="rect">
            <a:avLst/>
          </a:prstGeom>
        </p:spPr>
      </p:pic>
      <p:pic>
        <p:nvPicPr>
          <p:cNvPr id="8" name="Picture 7"/>
          <p:cNvPicPr>
            <a:picLocks noChangeAspect="1"/>
          </p:cNvPicPr>
          <p:nvPr/>
        </p:nvPicPr>
        <p:blipFill>
          <a:blip r:embed="rId5"/>
          <a:stretch>
            <a:fillRect/>
          </a:stretch>
        </p:blipFill>
        <p:spPr>
          <a:xfrm>
            <a:off x="4535488" y="3789040"/>
            <a:ext cx="4608512" cy="2046379"/>
          </a:xfrm>
          <a:prstGeom prst="rect">
            <a:avLst/>
          </a:prstGeom>
        </p:spPr>
      </p:pic>
      <p:pic>
        <p:nvPicPr>
          <p:cNvPr id="9" name="Picture 8"/>
          <p:cNvPicPr>
            <a:picLocks noChangeAspect="1"/>
          </p:cNvPicPr>
          <p:nvPr/>
        </p:nvPicPr>
        <p:blipFill>
          <a:blip r:embed="rId6"/>
          <a:stretch>
            <a:fillRect/>
          </a:stretch>
        </p:blipFill>
        <p:spPr>
          <a:xfrm>
            <a:off x="2195736" y="4870084"/>
            <a:ext cx="4104456" cy="1718651"/>
          </a:xfrm>
          <a:prstGeom prst="rect">
            <a:avLst/>
          </a:prstGeom>
        </p:spPr>
      </p:pic>
    </p:spTree>
    <p:extLst>
      <p:ext uri="{BB962C8B-B14F-4D97-AF65-F5344CB8AC3E}">
        <p14:creationId xmlns:p14="http://schemas.microsoft.com/office/powerpoint/2010/main" val="168185759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3"/>
          <p:cNvSpPr txBox="1">
            <a:spLocks noChangeArrowheads="1"/>
          </p:cNvSpPr>
          <p:nvPr/>
        </p:nvSpPr>
        <p:spPr bwMode="auto">
          <a:xfrm>
            <a:off x="611560" y="476672"/>
            <a:ext cx="81369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b="1" i="1" dirty="0" smtClean="0">
                <a:solidFill>
                  <a:srgbClr val="FF0000"/>
                </a:solidFill>
              </a:rPr>
              <a:t>WHAT THE FUTURE  HOLDS ?</a:t>
            </a:r>
            <a:endParaRPr lang="en-US" sz="2400" b="1" i="1" dirty="0">
              <a:solidFill>
                <a:srgbClr val="FF0000"/>
              </a:solidFill>
            </a:endParaRPr>
          </a:p>
        </p:txBody>
      </p:sp>
      <p:sp>
        <p:nvSpPr>
          <p:cNvPr id="2" name="TextBox 1"/>
          <p:cNvSpPr txBox="1"/>
          <p:nvPr/>
        </p:nvSpPr>
        <p:spPr>
          <a:xfrm>
            <a:off x="395536" y="1700808"/>
            <a:ext cx="8568953" cy="2677656"/>
          </a:xfrm>
          <a:prstGeom prst="rect">
            <a:avLst/>
          </a:prstGeom>
          <a:noFill/>
        </p:spPr>
        <p:txBody>
          <a:bodyPr wrap="square" rtlCol="0">
            <a:spAutoFit/>
          </a:bodyPr>
          <a:lstStyle/>
          <a:p>
            <a:pPr marL="342900" indent="-342900" algn="just">
              <a:buFont typeface="Wingdings" charset="2"/>
              <a:buChar char="Ø"/>
            </a:pPr>
            <a:r>
              <a:rPr lang="en-US" sz="2400" dirty="0" smtClean="0">
                <a:latin typeface="Arial" charset="0"/>
                <a:cs typeface="Arial" charset="0"/>
              </a:rPr>
              <a:t>New ways of practicing science; where science is done, how knowledge is shared and how credit is assigned</a:t>
            </a:r>
          </a:p>
          <a:p>
            <a:pPr marL="342900" indent="-342900" algn="just">
              <a:buFont typeface="Wingdings" charset="2"/>
              <a:buChar char="Ø"/>
            </a:pPr>
            <a:r>
              <a:rPr lang="en-US" sz="2400" dirty="0" smtClean="0">
                <a:latin typeface="Arial" charset="0"/>
                <a:cs typeface="Arial" charset="0"/>
              </a:rPr>
              <a:t>Increased connectivity in the world of science driven by openness and real time collaboration</a:t>
            </a:r>
          </a:p>
          <a:p>
            <a:pPr marL="342900" indent="-342900" algn="just">
              <a:buFont typeface="Wingdings" charset="2"/>
              <a:buChar char="Ø"/>
            </a:pPr>
            <a:r>
              <a:rPr lang="en-US" sz="2400" dirty="0" smtClean="0">
                <a:latin typeface="Arial" charset="0"/>
                <a:cs typeface="Arial" charset="0"/>
              </a:rPr>
              <a:t>Changes in global demography and its impact on mobility and talent; how will nation compete to attract talent?</a:t>
            </a:r>
          </a:p>
          <a:p>
            <a:pPr marL="342900" indent="-342900" algn="just">
              <a:buFont typeface="Wingdings" charset="2"/>
              <a:buChar char="Ø"/>
            </a:pPr>
            <a:endParaRPr lang="en-US" sz="2400" dirty="0"/>
          </a:p>
        </p:txBody>
      </p:sp>
      <p:sp>
        <p:nvSpPr>
          <p:cNvPr id="3" name="TextBox 2"/>
          <p:cNvSpPr txBox="1"/>
          <p:nvPr/>
        </p:nvSpPr>
        <p:spPr>
          <a:xfrm>
            <a:off x="395536" y="4653136"/>
            <a:ext cx="8352928" cy="830997"/>
          </a:xfrm>
          <a:prstGeom prst="rect">
            <a:avLst/>
          </a:prstGeom>
          <a:solidFill>
            <a:srgbClr val="FFFFE6"/>
          </a:solidFill>
        </p:spPr>
        <p:txBody>
          <a:bodyPr wrap="square" rtlCol="0">
            <a:spAutoFit/>
          </a:bodyPr>
          <a:lstStyle/>
          <a:p>
            <a:pPr algn="ctr"/>
            <a:r>
              <a:rPr lang="en-US" sz="2400" i="1" dirty="0" smtClean="0">
                <a:latin typeface="Arial"/>
                <a:cs typeface="Arial"/>
              </a:rPr>
              <a:t>It is impossible to predict the future; we can either create it or prepare  ourselves  to face </a:t>
            </a:r>
            <a:r>
              <a:rPr lang="en-US" sz="2400" dirty="0" smtClean="0">
                <a:latin typeface="Arial"/>
                <a:cs typeface="Arial"/>
              </a:rPr>
              <a:t>it</a:t>
            </a:r>
            <a:endParaRPr lang="en-US" sz="2400" dirty="0">
              <a:latin typeface="Arial"/>
              <a:cs typeface="Arial"/>
            </a:endParaRPr>
          </a:p>
        </p:txBody>
      </p:sp>
    </p:spTree>
    <p:extLst>
      <p:ext uri="{BB962C8B-B14F-4D97-AF65-F5344CB8AC3E}">
        <p14:creationId xmlns:p14="http://schemas.microsoft.com/office/powerpoint/2010/main" val="332229408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3"/>
          <p:cNvSpPr txBox="1">
            <a:spLocks noChangeArrowheads="1"/>
          </p:cNvSpPr>
          <p:nvPr/>
        </p:nvSpPr>
        <p:spPr bwMode="auto">
          <a:xfrm>
            <a:off x="611560" y="476672"/>
            <a:ext cx="81369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b="1" i="1" dirty="0" smtClean="0">
                <a:solidFill>
                  <a:srgbClr val="FF0000"/>
                </a:solidFill>
              </a:rPr>
              <a:t>THE FUTURE OF SCIENCE FUNDING</a:t>
            </a:r>
            <a:endParaRPr lang="en-US" sz="2400" b="1" i="1" dirty="0">
              <a:solidFill>
                <a:srgbClr val="FF0000"/>
              </a:solidFill>
            </a:endParaRPr>
          </a:p>
        </p:txBody>
      </p:sp>
      <p:sp>
        <p:nvSpPr>
          <p:cNvPr id="2" name="TextBox 1"/>
          <p:cNvSpPr txBox="1"/>
          <p:nvPr/>
        </p:nvSpPr>
        <p:spPr>
          <a:xfrm>
            <a:off x="323528" y="1196752"/>
            <a:ext cx="8640961" cy="4524315"/>
          </a:xfrm>
          <a:prstGeom prst="rect">
            <a:avLst/>
          </a:prstGeom>
          <a:noFill/>
        </p:spPr>
        <p:txBody>
          <a:bodyPr wrap="square" rtlCol="0">
            <a:spAutoFit/>
          </a:bodyPr>
          <a:lstStyle/>
          <a:p>
            <a:pPr marL="342900" indent="-342900" algn="just">
              <a:buFont typeface="Wingdings" charset="2"/>
              <a:buChar char="Ø"/>
            </a:pPr>
            <a:r>
              <a:rPr lang="en-US" sz="2400" dirty="0">
                <a:latin typeface="Arial" charset="0"/>
                <a:cs typeface="Arial" charset="0"/>
              </a:rPr>
              <a:t>C</a:t>
            </a:r>
            <a:r>
              <a:rPr lang="en-US" sz="2400" dirty="0" smtClean="0">
                <a:latin typeface="Arial" charset="0"/>
                <a:cs typeface="Arial" charset="0"/>
              </a:rPr>
              <a:t>ompeting demands for public funding to meet the needs of a growing population and meet social objectives will limit spending on science</a:t>
            </a:r>
          </a:p>
          <a:p>
            <a:pPr marL="342900" indent="-342900" algn="just">
              <a:buFont typeface="Wingdings" charset="2"/>
              <a:buChar char="Ø"/>
            </a:pPr>
            <a:r>
              <a:rPr lang="en-US" sz="2400" dirty="0" smtClean="0">
                <a:latin typeface="Arial" charset="0"/>
                <a:cs typeface="Arial" charset="0"/>
              </a:rPr>
              <a:t>Public funding will be heavily focused on outcomes that tackle the immediate problems of society</a:t>
            </a:r>
          </a:p>
          <a:p>
            <a:pPr marL="342900" indent="-342900" algn="just">
              <a:buFont typeface="Wingdings" charset="2"/>
              <a:buChar char="Ø"/>
            </a:pPr>
            <a:r>
              <a:rPr lang="en-US" sz="2400" dirty="0" smtClean="0">
                <a:latin typeface="Arial" charset="0"/>
                <a:cs typeface="Arial" charset="0"/>
              </a:rPr>
              <a:t>Private funding of research will grow, not from industries, but from individuals, foundations, philanthropy, prizes and crowd sourcing; private institutes will be created for pursuing basic research</a:t>
            </a:r>
          </a:p>
          <a:p>
            <a:pPr marL="342900" indent="-342900" algn="just">
              <a:buFont typeface="Wingdings" charset="2"/>
              <a:buChar char="Ø"/>
            </a:pPr>
            <a:r>
              <a:rPr lang="en-US" sz="2400" dirty="0" smtClean="0">
                <a:latin typeface="Arial" charset="0"/>
                <a:cs typeface="Arial" charset="0"/>
              </a:rPr>
              <a:t>Consumers of research will become its funders</a:t>
            </a:r>
          </a:p>
          <a:p>
            <a:pPr marL="342900" indent="-342900">
              <a:buFont typeface="Wingdings" charset="2"/>
              <a:buChar char="Ø"/>
            </a:pPr>
            <a:endParaRPr lang="en-US" sz="2400" dirty="0" smtClean="0">
              <a:latin typeface="Arial" charset="0"/>
              <a:cs typeface="Arial" charset="0"/>
            </a:endParaRPr>
          </a:p>
          <a:p>
            <a:pPr marL="342900" indent="-342900">
              <a:buFont typeface="Wingdings" charset="2"/>
              <a:buChar char="Ø"/>
            </a:pPr>
            <a:endParaRPr lang="en-US" sz="2400" dirty="0"/>
          </a:p>
        </p:txBody>
      </p:sp>
      <p:sp>
        <p:nvSpPr>
          <p:cNvPr id="4" name="TextBox 3"/>
          <p:cNvSpPr txBox="1"/>
          <p:nvPr/>
        </p:nvSpPr>
        <p:spPr>
          <a:xfrm>
            <a:off x="179512" y="5301208"/>
            <a:ext cx="8496944" cy="1200328"/>
          </a:xfrm>
          <a:prstGeom prst="rect">
            <a:avLst/>
          </a:prstGeom>
          <a:solidFill>
            <a:srgbClr val="FFFFE6"/>
          </a:solidFill>
        </p:spPr>
        <p:txBody>
          <a:bodyPr wrap="square" rtlCol="0">
            <a:spAutoFit/>
          </a:bodyPr>
          <a:lstStyle/>
          <a:p>
            <a:pPr algn="ctr"/>
            <a:r>
              <a:rPr lang="en-US" sz="2400" i="1" dirty="0" smtClean="0">
                <a:latin typeface="Arial"/>
                <a:cs typeface="Arial"/>
              </a:rPr>
              <a:t>Will the original meaning of a research  university supported by public funds become redundant? Will public funding be limited to only teaching and imparting skills</a:t>
            </a:r>
            <a:r>
              <a:rPr lang="en-US" i="1" dirty="0" smtClean="0">
                <a:latin typeface="Arial"/>
                <a:cs typeface="Arial"/>
              </a:rPr>
              <a:t>? </a:t>
            </a:r>
            <a:endParaRPr lang="en-US" i="1" dirty="0">
              <a:latin typeface="Arial"/>
              <a:cs typeface="Arial"/>
            </a:endParaRPr>
          </a:p>
        </p:txBody>
      </p:sp>
    </p:spTree>
    <p:extLst>
      <p:ext uri="{BB962C8B-B14F-4D97-AF65-F5344CB8AC3E}">
        <p14:creationId xmlns:p14="http://schemas.microsoft.com/office/powerpoint/2010/main" val="201163183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152400"/>
            <a:ext cx="8229600" cy="685800"/>
          </a:xfrm>
        </p:spPr>
        <p:txBody>
          <a:bodyPr>
            <a:normAutofit fontScale="90000"/>
          </a:bodyPr>
          <a:lstStyle/>
          <a:p>
            <a:r>
              <a:rPr lang="en-US" sz="2000" b="1" i="1">
                <a:solidFill>
                  <a:srgbClr val="FF0000"/>
                </a:solidFill>
                <a:latin typeface="Arial" charset="0"/>
                <a:ea typeface="MS PGothic" charset="0"/>
                <a:cs typeface="Arial" charset="0"/>
              </a:rPr>
              <a:t>IS PHILANTHROPHY  AN ALTERNATIVE TO GOVERNMENT FUNDED SCIENCE </a:t>
            </a:r>
            <a:r>
              <a:rPr lang="en-US" sz="2000">
                <a:solidFill>
                  <a:srgbClr val="FF0000"/>
                </a:solidFill>
                <a:latin typeface="Arial" charset="0"/>
                <a:ea typeface="MS PGothic" charset="0"/>
                <a:cs typeface="Arial" charset="0"/>
              </a:rPr>
              <a:t>?</a:t>
            </a:r>
            <a:endParaRPr lang="en-US" sz="2000">
              <a:latin typeface="Calibri" charset="0"/>
              <a:ea typeface="MS PGothic" charset="0"/>
            </a:endParaRPr>
          </a:p>
        </p:txBody>
      </p:sp>
      <p:sp>
        <p:nvSpPr>
          <p:cNvPr id="36867" name="Content Placeholder 2"/>
          <p:cNvSpPr>
            <a:spLocks noGrp="1"/>
          </p:cNvSpPr>
          <p:nvPr>
            <p:ph idx="1"/>
          </p:nvPr>
        </p:nvSpPr>
        <p:spPr>
          <a:xfrm>
            <a:off x="457200" y="914400"/>
            <a:ext cx="8229600" cy="4495800"/>
          </a:xfrm>
        </p:spPr>
        <p:txBody>
          <a:bodyPr>
            <a:normAutofit lnSpcReduction="10000"/>
          </a:bodyPr>
          <a:lstStyle/>
          <a:p>
            <a:pPr algn="just"/>
            <a:r>
              <a:rPr lang="en-US" sz="1600">
                <a:latin typeface="Arial" charset="0"/>
                <a:ea typeface="MS PGothic" charset="0"/>
                <a:cs typeface="Arial" charset="0"/>
              </a:rPr>
              <a:t>Science philanthropy is emerging as the biggest patron of big science, a third pillar along with the Government and the private sector </a:t>
            </a:r>
          </a:p>
          <a:p>
            <a:pPr algn="just"/>
            <a:r>
              <a:rPr lang="en-US" sz="1600">
                <a:latin typeface="Arial" charset="0"/>
                <a:ea typeface="MS PGothic" charset="0"/>
                <a:cs typeface="Arial" charset="0"/>
              </a:rPr>
              <a:t>The donors are attempting to do what public funding of science has been less efficient at accomplishing; massive  and guaranteed funding, greater freedom to the investigators to pursue risky ideas and fabulous research infrastructure</a:t>
            </a:r>
          </a:p>
          <a:p>
            <a:pPr algn="just"/>
            <a:r>
              <a:rPr lang="en-US" sz="1600">
                <a:latin typeface="Arial" charset="0"/>
                <a:ea typeface="MS PGothic" charset="0"/>
                <a:cs typeface="Arial" charset="0"/>
              </a:rPr>
              <a:t>Pursuit of  big science; high risk explorations with a long term payoff; escape from the vagaries of  Government funding which is subject to political uncertainties and bureaucratic controls</a:t>
            </a:r>
          </a:p>
          <a:p>
            <a:pPr algn="just"/>
            <a:r>
              <a:rPr lang="en-US" sz="1600">
                <a:latin typeface="Arial" charset="0"/>
                <a:ea typeface="MS PGothic" charset="0"/>
                <a:cs typeface="Arial" charset="0"/>
              </a:rPr>
              <a:t>There is both criticism  and support for philanthropic funding of basic science</a:t>
            </a:r>
          </a:p>
          <a:p>
            <a:pPr algn="just"/>
            <a:r>
              <a:rPr lang="en-US" sz="1600">
                <a:latin typeface="Arial" charset="0"/>
                <a:ea typeface="MS PGothic" charset="0"/>
                <a:cs typeface="Arial" charset="0"/>
              </a:rPr>
              <a:t>Will such funding skew research priorities, enrich elite universities, undermine political support for Government funded research ?</a:t>
            </a:r>
          </a:p>
          <a:p>
            <a:pPr algn="just"/>
            <a:r>
              <a:rPr lang="en-US" sz="1600">
                <a:latin typeface="Arial" charset="0"/>
                <a:ea typeface="MS PGothic" charset="0"/>
                <a:cs typeface="Arial" charset="0"/>
              </a:rPr>
              <a:t>As a third pillar of funding of research, philanthropic funding is yet to be objectively assessed. </a:t>
            </a:r>
          </a:p>
          <a:p>
            <a:pPr algn="just"/>
            <a:r>
              <a:rPr lang="en-US" sz="1600">
                <a:latin typeface="Arial" charset="0"/>
                <a:ea typeface="MS PGothic" charset="0"/>
                <a:cs typeface="Arial" charset="0"/>
              </a:rPr>
              <a:t>Entrepreneurship, new technologies and markets are throwing up  increasing number of high net worth  individuals, much quicker than ever before in the history of the world. Many of these individuals are driven by their desire for a lasting place in history. </a:t>
            </a:r>
          </a:p>
          <a:p>
            <a:pPr algn="just">
              <a:buFont typeface="Arial" charset="0"/>
              <a:buNone/>
            </a:pPr>
            <a:endParaRPr lang="en-US" sz="1600" i="1">
              <a:latin typeface="Arial" charset="0"/>
              <a:ea typeface="MS PGothic" charset="0"/>
              <a:cs typeface="Arial" charset="0"/>
            </a:endParaRPr>
          </a:p>
        </p:txBody>
      </p:sp>
      <p:sp>
        <p:nvSpPr>
          <p:cNvPr id="36868" name="TextBox 3"/>
          <p:cNvSpPr txBox="1">
            <a:spLocks noChangeArrowheads="1"/>
          </p:cNvSpPr>
          <p:nvPr/>
        </p:nvSpPr>
        <p:spPr bwMode="auto">
          <a:xfrm>
            <a:off x="152400" y="5410200"/>
            <a:ext cx="8839200" cy="12001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None/>
            </a:pPr>
            <a:r>
              <a:rPr lang="en-US" i="1">
                <a:cs typeface="Arial" charset="0"/>
              </a:rPr>
              <a:t>“For better or worse the practice of science in the 21st century is becoming shaped less by national priorities or by peer-review groups and more by the particular preferences of individuals with huge amounts of money.”</a:t>
            </a:r>
          </a:p>
          <a:p>
            <a:pPr eaLnBrk="1" hangingPunct="1">
              <a:buFont typeface="Arial" charset="0"/>
              <a:buNone/>
            </a:pPr>
            <a:r>
              <a:rPr lang="en-US">
                <a:cs typeface="Arial" charset="0"/>
              </a:rPr>
              <a:t>                                        </a:t>
            </a:r>
            <a:r>
              <a:rPr lang="en-US" sz="1400" i="1">
                <a:cs typeface="Arial" charset="0"/>
              </a:rPr>
              <a:t>Steven A. Edwards,  American Association for the Advancement of  Science</a:t>
            </a:r>
          </a:p>
        </p:txBody>
      </p:sp>
    </p:spTree>
    <p:extLst>
      <p:ext uri="{BB962C8B-B14F-4D97-AF65-F5344CB8AC3E}">
        <p14:creationId xmlns:p14="http://schemas.microsoft.com/office/powerpoint/2010/main" val="67754674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457200" y="152400"/>
            <a:ext cx="8229600" cy="838200"/>
          </a:xfrm>
        </p:spPr>
        <p:txBody>
          <a:bodyPr/>
          <a:lstStyle/>
          <a:p>
            <a:r>
              <a:rPr lang="en-US" sz="2000" b="1" i="1">
                <a:solidFill>
                  <a:srgbClr val="FF0000"/>
                </a:solidFill>
                <a:latin typeface="Arial" charset="0"/>
                <a:ea typeface="MS PGothic" charset="0"/>
                <a:cs typeface="Arial" charset="0"/>
              </a:rPr>
              <a:t>IS PHILANTHROPHY  AN ALTERNATIVE TO GOVERNMENT FUNDED SCIENCE </a:t>
            </a:r>
            <a:r>
              <a:rPr lang="en-US" sz="2000">
                <a:solidFill>
                  <a:srgbClr val="FF0000"/>
                </a:solidFill>
                <a:latin typeface="Arial" charset="0"/>
                <a:ea typeface="MS PGothic" charset="0"/>
                <a:cs typeface="Arial" charset="0"/>
              </a:rPr>
              <a:t>?</a:t>
            </a:r>
          </a:p>
        </p:txBody>
      </p:sp>
      <p:sp>
        <p:nvSpPr>
          <p:cNvPr id="60418" name="Content Placeholder 2"/>
          <p:cNvSpPr>
            <a:spLocks noGrp="1"/>
          </p:cNvSpPr>
          <p:nvPr>
            <p:ph idx="1"/>
          </p:nvPr>
        </p:nvSpPr>
        <p:spPr>
          <a:xfrm>
            <a:off x="457200" y="914400"/>
            <a:ext cx="8229600" cy="5105400"/>
          </a:xfrm>
        </p:spPr>
        <p:txBody>
          <a:bodyPr>
            <a:normAutofit lnSpcReduction="10000"/>
          </a:bodyPr>
          <a:lstStyle/>
          <a:p>
            <a:pPr marL="0" indent="0" algn="ctr">
              <a:buFont typeface="Arial" charset="0"/>
              <a:buNone/>
            </a:pPr>
            <a:r>
              <a:rPr lang="en-US" sz="2000">
                <a:latin typeface="Arial" charset="0"/>
                <a:ea typeface="MS PGothic" charset="0"/>
                <a:cs typeface="Arial" charset="0"/>
              </a:rPr>
              <a:t>Emergence of philanthropic  funding of science</a:t>
            </a:r>
          </a:p>
          <a:p>
            <a:pPr marL="0" indent="0">
              <a:buFont typeface="Arial" charset="0"/>
              <a:buNone/>
            </a:pPr>
            <a:r>
              <a:rPr lang="en-US" sz="1800" b="1" i="1">
                <a:latin typeface="Arial" charset="0"/>
                <a:ea typeface="MS PGothic" charset="0"/>
                <a:cs typeface="Arial" charset="0"/>
              </a:rPr>
              <a:t>New Institutions</a:t>
            </a:r>
          </a:p>
          <a:p>
            <a:pPr marL="0" indent="0">
              <a:buFont typeface="Arial" charset="0"/>
              <a:buNone/>
            </a:pPr>
            <a:r>
              <a:rPr lang="en-US" sz="2000">
                <a:latin typeface="Arial" charset="0"/>
                <a:ea typeface="MS PGothic" charset="0"/>
                <a:cs typeface="Arial" charset="0"/>
              </a:rPr>
              <a:t>    - </a:t>
            </a:r>
            <a:r>
              <a:rPr lang="en-US" sz="1400">
                <a:latin typeface="Arial" charset="0"/>
                <a:ea typeface="MS PGothic" charset="0"/>
                <a:cs typeface="Arial" charset="0"/>
              </a:rPr>
              <a:t>Janelia Farm</a:t>
            </a:r>
          </a:p>
          <a:p>
            <a:pPr marL="0" indent="0">
              <a:buFont typeface="Arial" charset="0"/>
              <a:buNone/>
            </a:pPr>
            <a:r>
              <a:rPr lang="en-US" sz="1400">
                <a:latin typeface="Arial" charset="0"/>
                <a:ea typeface="MS PGothic" charset="0"/>
                <a:cs typeface="Arial" charset="0"/>
              </a:rPr>
              <a:t>      -  Allen Institute of Brain Sciences</a:t>
            </a:r>
          </a:p>
          <a:p>
            <a:pPr marL="0" indent="0">
              <a:buFont typeface="Arial" charset="0"/>
              <a:buNone/>
            </a:pPr>
            <a:r>
              <a:rPr lang="en-US" sz="1400">
                <a:latin typeface="Arial" charset="0"/>
                <a:ea typeface="MS PGothic" charset="0"/>
                <a:cs typeface="Arial" charset="0"/>
              </a:rPr>
              <a:t>      -  Broad Institute</a:t>
            </a:r>
          </a:p>
          <a:p>
            <a:pPr marL="0" indent="0">
              <a:buFont typeface="Arial" charset="0"/>
              <a:buNone/>
            </a:pPr>
            <a:r>
              <a:rPr lang="en-US" sz="1400">
                <a:latin typeface="Arial" charset="0"/>
                <a:ea typeface="MS PGothic" charset="0"/>
                <a:cs typeface="Arial" charset="0"/>
              </a:rPr>
              <a:t>      -  Welcome Trust</a:t>
            </a:r>
          </a:p>
          <a:p>
            <a:pPr marL="0" indent="0">
              <a:buFont typeface="Arial" charset="0"/>
              <a:buNone/>
            </a:pPr>
            <a:r>
              <a:rPr lang="en-US" sz="1400">
                <a:latin typeface="Arial" charset="0"/>
                <a:ea typeface="MS PGothic" charset="0"/>
                <a:cs typeface="Arial" charset="0"/>
              </a:rPr>
              <a:t>       - Schmidt Ocean Institute</a:t>
            </a:r>
          </a:p>
          <a:p>
            <a:pPr marL="0" indent="0">
              <a:buFont typeface="Arial" charset="0"/>
              <a:buNone/>
            </a:pPr>
            <a:r>
              <a:rPr lang="en-US" sz="1400">
                <a:latin typeface="Arial" charset="0"/>
                <a:ea typeface="MS PGothic" charset="0"/>
                <a:cs typeface="Arial" charset="0"/>
              </a:rPr>
              <a:t>       - Ellison Medical Foundation</a:t>
            </a:r>
          </a:p>
          <a:p>
            <a:pPr marL="0" indent="0">
              <a:buFont typeface="Arial" charset="0"/>
              <a:buNone/>
            </a:pPr>
            <a:r>
              <a:rPr lang="en-US" sz="1400">
                <a:latin typeface="Arial" charset="0"/>
                <a:ea typeface="MS PGothic" charset="0"/>
                <a:cs typeface="Arial" charset="0"/>
              </a:rPr>
              <a:t>       - Bill and Melinda Gates Foundation</a:t>
            </a:r>
          </a:p>
          <a:p>
            <a:pPr marL="0" indent="0">
              <a:buFont typeface="Arial" charset="0"/>
              <a:buNone/>
            </a:pPr>
            <a:r>
              <a:rPr lang="en-US" sz="1400">
                <a:latin typeface="Arial" charset="0"/>
                <a:ea typeface="MS PGothic" charset="0"/>
                <a:cs typeface="Arial" charset="0"/>
              </a:rPr>
              <a:t>      -  Perimeter Institute of Theoretical Physics, Waterloo, etc</a:t>
            </a:r>
          </a:p>
          <a:p>
            <a:pPr marL="0" indent="0">
              <a:buFont typeface="Arial" charset="0"/>
              <a:buNone/>
            </a:pPr>
            <a:r>
              <a:rPr lang="en-US" sz="1800" b="1" i="1">
                <a:latin typeface="Arial" charset="0"/>
                <a:ea typeface="MS PGothic" charset="0"/>
                <a:cs typeface="Arial" charset="0"/>
              </a:rPr>
              <a:t>High net worth individuals/  not for profit entities</a:t>
            </a:r>
          </a:p>
          <a:p>
            <a:pPr marL="0" indent="0">
              <a:buFont typeface="Arial" charset="0"/>
              <a:buNone/>
            </a:pPr>
            <a:r>
              <a:rPr lang="en-US" sz="2000">
                <a:latin typeface="Arial" charset="0"/>
                <a:ea typeface="MS PGothic" charset="0"/>
                <a:cs typeface="Arial" charset="0"/>
              </a:rPr>
              <a:t>     - </a:t>
            </a:r>
            <a:r>
              <a:rPr lang="en-US" sz="1400">
                <a:latin typeface="Arial" charset="0"/>
                <a:ea typeface="MS PGothic" charset="0"/>
                <a:cs typeface="Arial" charset="0"/>
              </a:rPr>
              <a:t>Craig Venter( Celera)</a:t>
            </a:r>
          </a:p>
          <a:p>
            <a:pPr marL="0" indent="0">
              <a:buFont typeface="Arial" charset="0"/>
              <a:buNone/>
            </a:pPr>
            <a:r>
              <a:rPr lang="en-US" sz="1400">
                <a:latin typeface="Arial" charset="0"/>
                <a:ea typeface="MS PGothic" charset="0"/>
                <a:cs typeface="Arial" charset="0"/>
              </a:rPr>
              <a:t>       -  Elon Musk (Tesla)</a:t>
            </a:r>
          </a:p>
          <a:p>
            <a:pPr marL="0" indent="0">
              <a:buFont typeface="Arial" charset="0"/>
              <a:buNone/>
            </a:pPr>
            <a:r>
              <a:rPr lang="en-US" sz="1400">
                <a:latin typeface="Arial" charset="0"/>
                <a:ea typeface="MS PGothic" charset="0"/>
                <a:cs typeface="Arial" charset="0"/>
              </a:rPr>
              <a:t>       -  Gordon Moore</a:t>
            </a:r>
          </a:p>
          <a:p>
            <a:pPr marL="0" indent="0">
              <a:buFont typeface="Arial" charset="0"/>
              <a:buNone/>
            </a:pPr>
            <a:r>
              <a:rPr lang="en-US" sz="1400">
                <a:latin typeface="Arial" charset="0"/>
                <a:ea typeface="MS PGothic" charset="0"/>
                <a:cs typeface="Arial" charset="0"/>
              </a:rPr>
              <a:t>       -  Fred Kavli </a:t>
            </a:r>
          </a:p>
          <a:p>
            <a:pPr marL="0" indent="0">
              <a:buFont typeface="Arial" charset="0"/>
              <a:buNone/>
            </a:pPr>
            <a:r>
              <a:rPr lang="en-US" sz="1400">
                <a:latin typeface="Arial" charset="0"/>
                <a:ea typeface="MS PGothic" charset="0"/>
                <a:cs typeface="Arial" charset="0"/>
              </a:rPr>
              <a:t>       -  David Koch</a:t>
            </a:r>
          </a:p>
          <a:p>
            <a:pPr marL="0" indent="0">
              <a:buFont typeface="Arial" charset="0"/>
              <a:buNone/>
            </a:pPr>
            <a:r>
              <a:rPr lang="en-US" sz="1400">
                <a:latin typeface="Arial" charset="0"/>
                <a:ea typeface="MS PGothic" charset="0"/>
                <a:cs typeface="Arial" charset="0"/>
              </a:rPr>
              <a:t>       -  Kris Gopalakrishnan ( Brain Research Institute)</a:t>
            </a:r>
          </a:p>
          <a:p>
            <a:pPr marL="0" indent="0">
              <a:buFont typeface="Arial" charset="0"/>
              <a:buNone/>
            </a:pPr>
            <a:r>
              <a:rPr lang="en-US" sz="1400">
                <a:latin typeface="Arial" charset="0"/>
                <a:ea typeface="MS PGothic" charset="0"/>
                <a:cs typeface="Arial" charset="0"/>
              </a:rPr>
              <a:t>       -  Tata Trust  ( IIT Mumbai), etc</a:t>
            </a:r>
          </a:p>
          <a:p>
            <a:pPr marL="0" indent="0">
              <a:buFont typeface="Arial" charset="0"/>
              <a:buNone/>
            </a:pPr>
            <a:r>
              <a:rPr lang="en-US" sz="2000">
                <a:latin typeface="Arial" charset="0"/>
                <a:ea typeface="MS PGothic" charset="0"/>
                <a:cs typeface="Arial" charset="0"/>
              </a:rPr>
              <a:t>     </a:t>
            </a:r>
          </a:p>
        </p:txBody>
      </p:sp>
      <p:sp>
        <p:nvSpPr>
          <p:cNvPr id="60419" name="TextBox 4"/>
          <p:cNvSpPr txBox="1">
            <a:spLocks noChangeArrowheads="1"/>
          </p:cNvSpPr>
          <p:nvPr/>
        </p:nvSpPr>
        <p:spPr bwMode="auto">
          <a:xfrm>
            <a:off x="3810000" y="6019800"/>
            <a:ext cx="5257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t>William J. Broad, http://www.nytimes.com/2014/03/16/science/billionaires-with-big-ideas-are-privatizing-american-science.html?_r=0</a:t>
            </a:r>
            <a:endParaRPr lang="en-US" sz="1600" i="1"/>
          </a:p>
        </p:txBody>
      </p:sp>
    </p:spTree>
    <p:extLst>
      <p:ext uri="{BB962C8B-B14F-4D97-AF65-F5344CB8AC3E}">
        <p14:creationId xmlns:p14="http://schemas.microsoft.com/office/powerpoint/2010/main" val="43956039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4638"/>
            <a:ext cx="8147248" cy="634082"/>
          </a:xfrm>
        </p:spPr>
        <p:txBody>
          <a:bodyPr>
            <a:normAutofit fontScale="90000"/>
          </a:bodyPr>
          <a:lstStyle/>
          <a:p>
            <a:r>
              <a:rPr lang="en-US" sz="2400" b="1" i="1" dirty="0" smtClean="0">
                <a:solidFill>
                  <a:srgbClr val="FF0000"/>
                </a:solidFill>
                <a:latin typeface="Arial"/>
                <a:cs typeface="Arial"/>
              </a:rPr>
              <a:t>DOES PUBLICLY FUNDED SCIENCE DRIVE INNOVATION ?</a:t>
            </a:r>
            <a:endParaRPr lang="en-US" sz="2400" b="1" i="1" dirty="0">
              <a:solidFill>
                <a:srgbClr val="FF0000"/>
              </a:solidFill>
              <a:latin typeface="Arial"/>
              <a:cs typeface="Arial"/>
            </a:endParaRPr>
          </a:p>
        </p:txBody>
      </p:sp>
      <p:sp>
        <p:nvSpPr>
          <p:cNvPr id="3" name="Content Placeholder 2"/>
          <p:cNvSpPr>
            <a:spLocks noGrp="1"/>
          </p:cNvSpPr>
          <p:nvPr>
            <p:ph idx="1"/>
          </p:nvPr>
        </p:nvSpPr>
        <p:spPr>
          <a:xfrm>
            <a:off x="179512" y="1196752"/>
            <a:ext cx="8712968" cy="4929411"/>
          </a:xfrm>
        </p:spPr>
        <p:txBody>
          <a:bodyPr>
            <a:normAutofit lnSpcReduction="10000"/>
          </a:bodyPr>
          <a:lstStyle/>
          <a:p>
            <a:pPr algn="just"/>
            <a:r>
              <a:rPr lang="en-US" sz="2400" dirty="0" smtClean="0">
                <a:latin typeface="Arial"/>
                <a:cs typeface="Arial"/>
              </a:rPr>
              <a:t>The linear model of pure science leading to applied science which in turn becomes useful technology is considered a myth by some</a:t>
            </a:r>
          </a:p>
          <a:p>
            <a:pPr algn="just"/>
            <a:r>
              <a:rPr lang="en-US" sz="2400" dirty="0" smtClean="0">
                <a:latin typeface="Arial"/>
                <a:cs typeface="Arial"/>
              </a:rPr>
              <a:t>Are scientific breakthroughs cause or effect of technological change ?</a:t>
            </a:r>
          </a:p>
          <a:p>
            <a:pPr algn="just"/>
            <a:r>
              <a:rPr lang="en-US" sz="2400" dirty="0" smtClean="0">
                <a:latin typeface="Arial"/>
                <a:cs typeface="Arial"/>
              </a:rPr>
              <a:t>Is there a relationship between public funding of science and economic development ? </a:t>
            </a:r>
          </a:p>
          <a:p>
            <a:pPr algn="just"/>
            <a:r>
              <a:rPr lang="en-US" sz="2400" dirty="0" smtClean="0">
                <a:latin typeface="Arial"/>
                <a:cs typeface="Arial"/>
              </a:rPr>
              <a:t>Does public funding crowd  out private funding?</a:t>
            </a:r>
          </a:p>
          <a:p>
            <a:pPr algn="just"/>
            <a:r>
              <a:rPr lang="en-US" sz="2400" dirty="0" smtClean="0">
                <a:latin typeface="Arial"/>
                <a:cs typeface="Arial"/>
              </a:rPr>
              <a:t>Should the Government subsidize research for industry?</a:t>
            </a:r>
          </a:p>
          <a:p>
            <a:pPr algn="just"/>
            <a:r>
              <a:rPr lang="en-US" sz="2400" dirty="0" smtClean="0">
                <a:latin typeface="Arial"/>
                <a:cs typeface="Arial"/>
              </a:rPr>
              <a:t>Is innovation an autonomous, self perpetuating  process? Does technology find inventors or vice versa?</a:t>
            </a:r>
          </a:p>
          <a:p>
            <a:pPr algn="just"/>
            <a:r>
              <a:rPr lang="en-US" sz="2400" dirty="0" smtClean="0">
                <a:latin typeface="Arial"/>
                <a:cs typeface="Arial"/>
              </a:rPr>
              <a:t>Is  tinkering with existing technologies sufficient to produce “new” technologies?</a:t>
            </a:r>
            <a:endParaRPr lang="en-US" sz="2400" dirty="0">
              <a:latin typeface="Arial"/>
              <a:cs typeface="Arial"/>
            </a:endParaRPr>
          </a:p>
        </p:txBody>
      </p:sp>
      <p:sp>
        <p:nvSpPr>
          <p:cNvPr id="4" name="TextBox 3"/>
          <p:cNvSpPr txBox="1"/>
          <p:nvPr/>
        </p:nvSpPr>
        <p:spPr>
          <a:xfrm>
            <a:off x="2771800" y="6093296"/>
            <a:ext cx="5832648" cy="369332"/>
          </a:xfrm>
          <a:prstGeom prst="rect">
            <a:avLst/>
          </a:prstGeom>
          <a:noFill/>
        </p:spPr>
        <p:txBody>
          <a:bodyPr wrap="square" rtlCol="0">
            <a:spAutoFit/>
          </a:bodyPr>
          <a:lstStyle/>
          <a:p>
            <a:r>
              <a:rPr lang="en-US" dirty="0" smtClean="0"/>
              <a:t> </a:t>
            </a:r>
            <a:r>
              <a:rPr lang="en-US" i="1" dirty="0" smtClean="0">
                <a:latin typeface="Arial"/>
                <a:cs typeface="Arial"/>
              </a:rPr>
              <a:t>       Matt Ridley, Wall Street Journal, October 23, 2015</a:t>
            </a:r>
            <a:endParaRPr lang="en-US" i="1" dirty="0">
              <a:latin typeface="Arial"/>
              <a:cs typeface="Arial"/>
            </a:endParaRPr>
          </a:p>
        </p:txBody>
      </p:sp>
    </p:spTree>
    <p:extLst>
      <p:ext uri="{BB962C8B-B14F-4D97-AF65-F5344CB8AC3E}">
        <p14:creationId xmlns:p14="http://schemas.microsoft.com/office/powerpoint/2010/main" val="12156481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Grp="1" noChangeArrowheads="1"/>
          </p:cNvSpPr>
          <p:nvPr>
            <p:ph type="body" idx="1"/>
          </p:nvPr>
        </p:nvSpPr>
        <p:spPr bwMode="auto">
          <a:xfrm>
            <a:off x="179512" y="548680"/>
            <a:ext cx="8712968" cy="3505200"/>
          </a:xfrm>
          <a:ln>
            <a:miter lim="800000"/>
            <a:headEnd/>
            <a:tailEnd/>
          </a:ln>
        </p:spPr>
        <p:txBody>
          <a:bodyPr vert="horz" wrap="square" lIns="91440" tIns="45720" rIns="91440" bIns="45720" numCol="1" anchor="t" anchorCtr="0" compatLnSpc="1">
            <a:prstTxWarp prst="textNoShape">
              <a:avLst/>
            </a:prstTxWarp>
            <a:normAutofit/>
          </a:bodyPr>
          <a:lstStyle/>
          <a:p>
            <a:pPr eaLnBrk="1" hangingPunct="1">
              <a:lnSpc>
                <a:spcPct val="80000"/>
              </a:lnSpc>
              <a:buFontTx/>
              <a:buNone/>
            </a:pPr>
            <a:r>
              <a:rPr lang="en-US" sz="1400" b="1" dirty="0">
                <a:solidFill>
                  <a:schemeClr val="bg1"/>
                </a:solidFill>
                <a:effectLst>
                  <a:outerShdw blurRad="38100" dist="38100" dir="2700000" algn="tl">
                    <a:srgbClr val="000000"/>
                  </a:outerShdw>
                </a:effectLst>
                <a:latin typeface="Times New Roman" charset="0"/>
              </a:rPr>
              <a:t>	</a:t>
            </a:r>
            <a:r>
              <a:rPr lang="en-US" sz="1400" b="1" dirty="0" smtClean="0">
                <a:solidFill>
                  <a:schemeClr val="bg1"/>
                </a:solidFill>
                <a:effectLst>
                  <a:outerShdw blurRad="38100" dist="38100" dir="2700000" algn="tl">
                    <a:srgbClr val="000000"/>
                  </a:outerShdw>
                </a:effectLst>
                <a:latin typeface="Times New Roman" charset="0"/>
              </a:rPr>
              <a:t>    </a:t>
            </a:r>
            <a:r>
              <a:rPr lang="en-US" sz="2400" b="1" i="1" dirty="0" smtClean="0">
                <a:solidFill>
                  <a:srgbClr val="FF0000"/>
                </a:solidFill>
                <a:latin typeface="Arial" charset="0"/>
                <a:cs typeface="Arial" charset="0"/>
              </a:rPr>
              <a:t>ASUTOSH MUKHERJEE  </a:t>
            </a:r>
            <a:r>
              <a:rPr lang="en-US" sz="2400" b="1" i="1" dirty="0">
                <a:solidFill>
                  <a:srgbClr val="FF0000"/>
                </a:solidFill>
                <a:latin typeface="Arial" charset="0"/>
                <a:cs typeface="Arial" charset="0"/>
              </a:rPr>
              <a:t>ON RAMAN</a:t>
            </a:r>
            <a:r>
              <a:rPr lang="ja-JP" altLang="en-US" sz="2400" b="1" i="1" dirty="0">
                <a:solidFill>
                  <a:srgbClr val="FF0000"/>
                </a:solidFill>
                <a:latin typeface="Arial" charset="0"/>
                <a:cs typeface="Arial" charset="0"/>
              </a:rPr>
              <a:t>’</a:t>
            </a:r>
            <a:r>
              <a:rPr lang="en-US" sz="2400" b="1" i="1" dirty="0">
                <a:solidFill>
                  <a:srgbClr val="FF0000"/>
                </a:solidFill>
                <a:latin typeface="Arial" charset="0"/>
                <a:cs typeface="Arial" charset="0"/>
              </a:rPr>
              <a:t>S SACRIFICE</a:t>
            </a:r>
          </a:p>
          <a:p>
            <a:pPr eaLnBrk="1" hangingPunct="1">
              <a:lnSpc>
                <a:spcPct val="80000"/>
              </a:lnSpc>
              <a:buFontTx/>
              <a:buNone/>
            </a:pPr>
            <a:endParaRPr lang="en-US" sz="2400" b="1" i="1" u="sng" dirty="0">
              <a:solidFill>
                <a:srgbClr val="FF0000"/>
              </a:solidFill>
              <a:latin typeface="Times New Roman" charset="0"/>
            </a:endParaRPr>
          </a:p>
          <a:p>
            <a:pPr algn="just" eaLnBrk="1" hangingPunct="1">
              <a:lnSpc>
                <a:spcPct val="110000"/>
              </a:lnSpc>
              <a:buFontTx/>
              <a:buNone/>
            </a:pPr>
            <a:r>
              <a:rPr lang="en-US" altLang="ja-JP" sz="2400" dirty="0" smtClean="0">
                <a:latin typeface="Times New Roman" charset="0"/>
              </a:rPr>
              <a:t> </a:t>
            </a:r>
            <a:r>
              <a:rPr lang="ja-JP" altLang="en-US" sz="2400" dirty="0" smtClean="0">
                <a:latin typeface="Times New Roman" charset="0"/>
              </a:rPr>
              <a:t>“</a:t>
            </a:r>
            <a:r>
              <a:rPr lang="en-US" sz="2400" dirty="0">
                <a:latin typeface="Arial" charset="0"/>
                <a:cs typeface="Arial" charset="0"/>
              </a:rPr>
              <a:t>I admire the courage and </a:t>
            </a:r>
            <a:r>
              <a:rPr lang="en-US" sz="2400" dirty="0" smtClean="0">
                <a:latin typeface="Arial" charset="0"/>
                <a:cs typeface="Arial" charset="0"/>
              </a:rPr>
              <a:t>spirit </a:t>
            </a:r>
            <a:r>
              <a:rPr lang="en-US" sz="2400" dirty="0">
                <a:latin typeface="Arial" charset="0"/>
                <a:cs typeface="Arial" charset="0"/>
              </a:rPr>
              <a:t>with which </a:t>
            </a:r>
            <a:r>
              <a:rPr lang="en-US" sz="2400" dirty="0" smtClean="0">
                <a:latin typeface="Arial" charset="0"/>
                <a:cs typeface="Arial" charset="0"/>
              </a:rPr>
              <a:t>Raman exchanged a lucrative official appointment </a:t>
            </a:r>
            <a:r>
              <a:rPr lang="en-US" sz="2400" dirty="0">
                <a:latin typeface="Arial" charset="0"/>
                <a:cs typeface="Arial" charset="0"/>
              </a:rPr>
              <a:t>for </a:t>
            </a:r>
            <a:r>
              <a:rPr lang="en-US" sz="2400" dirty="0" smtClean="0">
                <a:latin typeface="Arial" charset="0"/>
                <a:cs typeface="Arial" charset="0"/>
              </a:rPr>
              <a:t>a university </a:t>
            </a:r>
            <a:r>
              <a:rPr lang="en-US" sz="2400" dirty="0">
                <a:latin typeface="Arial" charset="0"/>
                <a:cs typeface="Arial" charset="0"/>
              </a:rPr>
              <a:t>p</a:t>
            </a:r>
            <a:r>
              <a:rPr lang="en-US" sz="2400" dirty="0" smtClean="0">
                <a:latin typeface="Arial" charset="0"/>
                <a:cs typeface="Arial" charset="0"/>
              </a:rPr>
              <a:t>rofessorship</a:t>
            </a:r>
            <a:r>
              <a:rPr lang="en-US" sz="2400" dirty="0">
                <a:latin typeface="Arial" charset="0"/>
                <a:cs typeface="Arial" charset="0"/>
              </a:rPr>
              <a:t>. This instance encourages </a:t>
            </a:r>
            <a:r>
              <a:rPr lang="en-US" sz="2400" dirty="0" smtClean="0">
                <a:latin typeface="Arial" charset="0"/>
                <a:cs typeface="Arial" charset="0"/>
              </a:rPr>
              <a:t> me </a:t>
            </a:r>
            <a:r>
              <a:rPr lang="en-US" sz="2400" dirty="0">
                <a:latin typeface="Arial" charset="0"/>
                <a:cs typeface="Arial" charset="0"/>
              </a:rPr>
              <a:t>to entertain the hope that  there will be no lack </a:t>
            </a:r>
            <a:r>
              <a:rPr lang="en-US" sz="2400" dirty="0" smtClean="0">
                <a:latin typeface="Arial" charset="0"/>
                <a:cs typeface="Arial" charset="0"/>
              </a:rPr>
              <a:t> of </a:t>
            </a:r>
            <a:r>
              <a:rPr lang="en-US" sz="2400" dirty="0">
                <a:latin typeface="Arial" charset="0"/>
                <a:cs typeface="Arial" charset="0"/>
              </a:rPr>
              <a:t>seekers of truth in the Temple of </a:t>
            </a:r>
            <a:r>
              <a:rPr lang="en-US" sz="2400" dirty="0" smtClean="0">
                <a:latin typeface="Arial" charset="0"/>
                <a:cs typeface="Arial" charset="0"/>
              </a:rPr>
              <a:t>Knowledge which </a:t>
            </a:r>
            <a:r>
              <a:rPr lang="en-US" sz="2400" dirty="0">
                <a:latin typeface="Arial" charset="0"/>
                <a:cs typeface="Arial" charset="0"/>
              </a:rPr>
              <a:t>it is our ambition to erect.</a:t>
            </a:r>
            <a:r>
              <a:rPr lang="ja-JP" altLang="en-US" sz="2400" dirty="0" smtClean="0">
                <a:latin typeface="Arial" charset="0"/>
                <a:cs typeface="Arial" charset="0"/>
              </a:rPr>
              <a:t>”</a:t>
            </a:r>
            <a:r>
              <a:rPr lang="en-US" altLang="ja-JP" sz="2400" dirty="0" smtClean="0">
                <a:latin typeface="Arial" charset="0"/>
                <a:cs typeface="Arial" charset="0"/>
              </a:rPr>
              <a:t>”</a:t>
            </a:r>
            <a:endParaRPr lang="en-US" sz="2400" dirty="0">
              <a:latin typeface="Arial" charset="0"/>
              <a:cs typeface="Arial" charset="0"/>
            </a:endParaRPr>
          </a:p>
        </p:txBody>
      </p:sp>
      <p:sp>
        <p:nvSpPr>
          <p:cNvPr id="31747" name="Text Box 3"/>
          <p:cNvSpPr txBox="1">
            <a:spLocks noChangeArrowheads="1"/>
          </p:cNvSpPr>
          <p:nvPr/>
        </p:nvSpPr>
        <p:spPr bwMode="auto">
          <a:xfrm>
            <a:off x="323528" y="3789040"/>
            <a:ext cx="859187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just"/>
            <a:r>
              <a:rPr lang="en-US" sz="2400" dirty="0" smtClean="0">
                <a:solidFill>
                  <a:srgbClr val="000000"/>
                </a:solidFill>
              </a:rPr>
              <a:t>“ Sir </a:t>
            </a:r>
            <a:r>
              <a:rPr lang="en-US" sz="2400" dirty="0" err="1">
                <a:solidFill>
                  <a:srgbClr val="000000"/>
                </a:solidFill>
              </a:rPr>
              <a:t>Asutosh</a:t>
            </a:r>
            <a:r>
              <a:rPr lang="en-US" sz="2400" dirty="0">
                <a:solidFill>
                  <a:srgbClr val="000000"/>
                </a:solidFill>
              </a:rPr>
              <a:t> ventured to ask an young and unknown </a:t>
            </a:r>
            <a:r>
              <a:rPr lang="en-US" sz="2400" dirty="0" smtClean="0">
                <a:solidFill>
                  <a:srgbClr val="000000"/>
                </a:solidFill>
              </a:rPr>
              <a:t>official  </a:t>
            </a:r>
            <a:r>
              <a:rPr lang="en-US" sz="2400" dirty="0">
                <a:solidFill>
                  <a:srgbClr val="000000"/>
                </a:solidFill>
              </a:rPr>
              <a:t>to  devote  himself to  the pursuit of knowledge under the aegis of the Calcutta University. This, on his part, was an act of  courage.  But for the action of  Sir </a:t>
            </a:r>
            <a:r>
              <a:rPr lang="en-US" sz="2400" dirty="0" err="1">
                <a:solidFill>
                  <a:srgbClr val="000000"/>
                </a:solidFill>
              </a:rPr>
              <a:t>Asutosh</a:t>
            </a:r>
            <a:r>
              <a:rPr lang="en-US" sz="2400" dirty="0">
                <a:solidFill>
                  <a:srgbClr val="000000"/>
                </a:solidFill>
              </a:rPr>
              <a:t>, </a:t>
            </a:r>
            <a:r>
              <a:rPr lang="en-US" sz="2400" dirty="0" smtClean="0">
                <a:solidFill>
                  <a:srgbClr val="000000"/>
                </a:solidFill>
              </a:rPr>
              <a:t>my </a:t>
            </a:r>
            <a:r>
              <a:rPr lang="en-US" sz="2400" dirty="0">
                <a:solidFill>
                  <a:srgbClr val="000000"/>
                </a:solidFill>
              </a:rPr>
              <a:t>scientific career would  long ago suffered an abrupt termination.</a:t>
            </a:r>
            <a:r>
              <a:rPr lang="ja-JP" altLang="en-US" sz="2400" dirty="0" smtClean="0">
                <a:solidFill>
                  <a:srgbClr val="000000"/>
                </a:solidFill>
              </a:rPr>
              <a:t>”</a:t>
            </a:r>
            <a:endParaRPr lang="en-US" altLang="ja-JP" sz="2400" dirty="0" smtClean="0">
              <a:solidFill>
                <a:srgbClr val="000000"/>
              </a:solidFill>
            </a:endParaRPr>
          </a:p>
          <a:p>
            <a:pPr algn="just"/>
            <a:endParaRPr lang="en-US" altLang="ja-JP" sz="2400" dirty="0">
              <a:solidFill>
                <a:srgbClr val="000000"/>
              </a:solidFill>
            </a:endParaRPr>
          </a:p>
          <a:p>
            <a:pPr algn="just"/>
            <a:r>
              <a:rPr lang="en-US" sz="2400" dirty="0" smtClean="0">
                <a:solidFill>
                  <a:srgbClr val="000000"/>
                </a:solidFill>
              </a:rPr>
              <a:t>                                                                              </a:t>
            </a:r>
            <a:r>
              <a:rPr lang="en-US" sz="2400" i="1" dirty="0" smtClean="0">
                <a:solidFill>
                  <a:srgbClr val="000000"/>
                </a:solidFill>
              </a:rPr>
              <a:t> C</a:t>
            </a:r>
            <a:r>
              <a:rPr lang="en-US" sz="2400" i="1" dirty="0">
                <a:solidFill>
                  <a:srgbClr val="000000"/>
                </a:solidFill>
              </a:rPr>
              <a:t>. V. Raman</a:t>
            </a:r>
          </a:p>
          <a:p>
            <a:pPr algn="just"/>
            <a:endParaRPr lang="en-US" sz="2400" dirty="0">
              <a:solidFill>
                <a:srgbClr val="000000"/>
              </a:solidFill>
            </a:endParaRPr>
          </a:p>
        </p:txBody>
      </p:sp>
    </p:spTree>
    <p:extLst>
      <p:ext uri="{BB962C8B-B14F-4D97-AF65-F5344CB8AC3E}">
        <p14:creationId xmlns:p14="http://schemas.microsoft.com/office/powerpoint/2010/main" val="253995898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304800"/>
            <a:ext cx="8229600" cy="533400"/>
          </a:xfrm>
        </p:spPr>
        <p:txBody>
          <a:bodyPr>
            <a:noAutofit/>
          </a:bodyPr>
          <a:lstStyle/>
          <a:p>
            <a:r>
              <a:rPr lang="en-US" altLang="en-US" sz="2400" b="1" i="1" dirty="0" smtClean="0">
                <a:solidFill>
                  <a:srgbClr val="FF0000"/>
                </a:solidFill>
                <a:latin typeface="Arial"/>
                <a:cs typeface="Arial"/>
              </a:rPr>
              <a:t>DOES  PUBLIC  INVESTMENT IN SCIENCE  DRIVE ECONOMIC GROWTH?</a:t>
            </a:r>
            <a:endParaRPr lang="en-IN" altLang="en-US" sz="2400" b="1" i="1" dirty="0" smtClean="0">
              <a:solidFill>
                <a:srgbClr val="FF0000"/>
              </a:solidFill>
              <a:latin typeface="Arial"/>
              <a:cs typeface="Arial"/>
            </a:endParaRPr>
          </a:p>
        </p:txBody>
      </p:sp>
      <p:sp>
        <p:nvSpPr>
          <p:cNvPr id="28675" name="Content Placeholder 2"/>
          <p:cNvSpPr>
            <a:spLocks noGrp="1"/>
          </p:cNvSpPr>
          <p:nvPr>
            <p:ph idx="1"/>
          </p:nvPr>
        </p:nvSpPr>
        <p:spPr>
          <a:xfrm>
            <a:off x="457200" y="914400"/>
            <a:ext cx="8229600" cy="4191000"/>
          </a:xfrm>
        </p:spPr>
        <p:txBody>
          <a:bodyPr>
            <a:normAutofit/>
          </a:bodyPr>
          <a:lstStyle/>
          <a:p>
            <a:r>
              <a:rPr lang="en-US" altLang="en-US" sz="1800" dirty="0" smtClean="0">
                <a:latin typeface="Arial"/>
                <a:cs typeface="Arial"/>
              </a:rPr>
              <a:t>US became a rich nation around 1900 when there was no state funding of science; the industrial revolution occurred without state funding</a:t>
            </a:r>
          </a:p>
          <a:p>
            <a:r>
              <a:rPr lang="en-US" altLang="en-US" sz="1800" dirty="0" smtClean="0">
                <a:latin typeface="Arial"/>
                <a:cs typeface="Arial"/>
              </a:rPr>
              <a:t>Much of twentieth century’s economic growth was the consequence of two World Wars</a:t>
            </a:r>
          </a:p>
          <a:p>
            <a:r>
              <a:rPr lang="en-US" altLang="en-US" sz="1800" dirty="0" smtClean="0">
                <a:latin typeface="Arial"/>
                <a:cs typeface="Arial"/>
              </a:rPr>
              <a:t>Economic activity is stimulated by privately funded research; Publicly funded research has no effect on economic growth </a:t>
            </a:r>
            <a:r>
              <a:rPr lang="en-US" altLang="en-US" sz="1800" i="1" dirty="0" smtClean="0">
                <a:latin typeface="Arial"/>
                <a:cs typeface="Arial"/>
              </a:rPr>
              <a:t>(The Source of Economic Growth, OECD Report, 2013 )</a:t>
            </a:r>
          </a:p>
          <a:p>
            <a:r>
              <a:rPr lang="en-US" altLang="en-US" sz="1800" dirty="0" smtClean="0">
                <a:latin typeface="Arial"/>
                <a:cs typeface="Arial"/>
              </a:rPr>
              <a:t>Returns on publicly funded research is near zero</a:t>
            </a:r>
          </a:p>
          <a:p>
            <a:r>
              <a:rPr lang="en-US" altLang="en-US" sz="1800" dirty="0" smtClean="0">
                <a:latin typeface="Arial"/>
                <a:cs typeface="Arial"/>
              </a:rPr>
              <a:t>Between 1998 and 2003, the budget of US NIH doubled. What were the economic or health outcomes of this increased investment ?</a:t>
            </a:r>
          </a:p>
          <a:p>
            <a:r>
              <a:rPr lang="en-US" altLang="en-US" sz="1800" dirty="0" smtClean="0">
                <a:latin typeface="Arial"/>
                <a:cs typeface="Arial"/>
              </a:rPr>
              <a:t>GDP growth of a country  has no correlation  to its investment in S&amp;T</a:t>
            </a:r>
          </a:p>
          <a:p>
            <a:r>
              <a:rPr lang="en-US" altLang="en-US" sz="1800" dirty="0" smtClean="0">
                <a:latin typeface="Arial"/>
                <a:cs typeface="Arial"/>
              </a:rPr>
              <a:t>Investment in science and engineering research boosts economic growth </a:t>
            </a:r>
            <a:r>
              <a:rPr lang="en-US" altLang="en-US" sz="1800" i="1" dirty="0" smtClean="0">
                <a:latin typeface="Arial"/>
                <a:cs typeface="Arial"/>
              </a:rPr>
              <a:t>(</a:t>
            </a:r>
            <a:r>
              <a:rPr lang="en-US" altLang="en-US" sz="1800" i="1" dirty="0" err="1" smtClean="0">
                <a:latin typeface="Arial"/>
                <a:cs typeface="Arial"/>
              </a:rPr>
              <a:t>CaSE</a:t>
            </a:r>
            <a:r>
              <a:rPr lang="en-US" altLang="en-US" sz="1800" i="1" dirty="0" smtClean="0">
                <a:latin typeface="Arial"/>
                <a:cs typeface="Arial"/>
              </a:rPr>
              <a:t>, UK Report, Chemistry World, June 2014, p.9)</a:t>
            </a:r>
          </a:p>
          <a:p>
            <a:endParaRPr lang="en-IN" altLang="en-US" sz="1800" dirty="0" smtClean="0">
              <a:latin typeface="Arial"/>
              <a:cs typeface="Arial"/>
            </a:endParaRPr>
          </a:p>
        </p:txBody>
      </p:sp>
      <p:sp>
        <p:nvSpPr>
          <p:cNvPr id="28676" name="TextBox 3"/>
          <p:cNvSpPr txBox="1">
            <a:spLocks noChangeArrowheads="1"/>
          </p:cNvSpPr>
          <p:nvPr/>
        </p:nvSpPr>
        <p:spPr bwMode="auto">
          <a:xfrm>
            <a:off x="179512" y="5013176"/>
            <a:ext cx="8712968" cy="923330"/>
          </a:xfrm>
          <a:prstGeom prst="rect">
            <a:avLst/>
          </a:prstGeom>
          <a:solidFill>
            <a:srgbClr val="FFFFCC"/>
          </a:solidFill>
          <a:ln w="9525">
            <a:noFill/>
            <a:miter lim="800000"/>
            <a:headEnd/>
            <a:tailEnd/>
          </a:ln>
        </p:spPr>
        <p:txBody>
          <a:bodyPr wrap="square">
            <a:spAutoFit/>
          </a:bodyPr>
          <a:lstStyle/>
          <a:p>
            <a:pPr algn="ctr"/>
            <a:r>
              <a:rPr lang="en-US" altLang="en-US" i="1" dirty="0">
                <a:latin typeface="Arial"/>
                <a:cs typeface="Arial"/>
              </a:rPr>
              <a:t>The integration of </a:t>
            </a:r>
            <a:r>
              <a:rPr lang="en-US" altLang="en-US" i="1" dirty="0" err="1">
                <a:latin typeface="Arial"/>
                <a:cs typeface="Arial"/>
              </a:rPr>
              <a:t>Vannevar</a:t>
            </a:r>
            <a:r>
              <a:rPr lang="en-US" altLang="en-US" i="1" dirty="0">
                <a:latin typeface="Arial"/>
                <a:cs typeface="Arial"/>
              </a:rPr>
              <a:t> Bush’s tenet  with  the economic theories  of Joseph Schumpeter and  Robert Solow in the early fifties  led to the creation of  the  thought (or myth)  that  Government   investment in R&amp;D is critical to a nation’s growth</a:t>
            </a:r>
            <a:endParaRPr lang="en-IN" altLang="en-US" i="1" dirty="0">
              <a:latin typeface="Arial"/>
              <a:cs typeface="Arial"/>
            </a:endParaRPr>
          </a:p>
        </p:txBody>
      </p:sp>
      <p:sp>
        <p:nvSpPr>
          <p:cNvPr id="28677" name="TextBox 4"/>
          <p:cNvSpPr txBox="1">
            <a:spLocks noChangeArrowheads="1"/>
          </p:cNvSpPr>
          <p:nvPr/>
        </p:nvSpPr>
        <p:spPr bwMode="auto">
          <a:xfrm>
            <a:off x="1691680" y="6093296"/>
            <a:ext cx="7223720" cy="738664"/>
          </a:xfrm>
          <a:prstGeom prst="rect">
            <a:avLst/>
          </a:prstGeom>
          <a:noFill/>
          <a:ln w="9525">
            <a:noFill/>
            <a:miter lim="800000"/>
            <a:headEnd/>
            <a:tailEnd/>
          </a:ln>
        </p:spPr>
        <p:txBody>
          <a:bodyPr wrap="square">
            <a:spAutoFit/>
          </a:bodyPr>
          <a:lstStyle/>
          <a:p>
            <a:r>
              <a:rPr lang="en-US" altLang="en-US" sz="1400" i="1" dirty="0"/>
              <a:t>Terence </a:t>
            </a:r>
            <a:r>
              <a:rPr lang="en-US" altLang="en-US" sz="1400" i="1" dirty="0" err="1"/>
              <a:t>Kealey</a:t>
            </a:r>
            <a:r>
              <a:rPr lang="en-US" altLang="en-US" sz="1400" i="1" dirty="0"/>
              <a:t>, </a:t>
            </a:r>
            <a:r>
              <a:rPr lang="en-US" altLang="en-US" sz="1400" i="1" dirty="0" err="1"/>
              <a:t>www.telegraph.co.uk</a:t>
            </a:r>
            <a:r>
              <a:rPr lang="en-US" altLang="en-US" sz="1400" i="1" dirty="0"/>
              <a:t>/news/politics;  Roger </a:t>
            </a:r>
            <a:r>
              <a:rPr lang="en-US" altLang="en-US" sz="1400" i="1" dirty="0" err="1"/>
              <a:t>Pielke</a:t>
            </a:r>
            <a:r>
              <a:rPr lang="en-US" altLang="en-US" sz="1400" i="1" dirty="0"/>
              <a:t>, </a:t>
            </a:r>
            <a:r>
              <a:rPr lang="en-IN" altLang="en-US" sz="1400" i="1" dirty="0">
                <a:hlinkClick r:id="rId2"/>
              </a:rPr>
              <a:t>http://thebreakthrough.org/index.php/voices/roger-pielke-jr/tall-tales-of-economic-growth/</a:t>
            </a:r>
            <a:r>
              <a:rPr lang="en-IN" altLang="en-US" sz="1400" i="1" dirty="0"/>
              <a:t> ;</a:t>
            </a:r>
          </a:p>
          <a:p>
            <a:r>
              <a:rPr lang="en-US" altLang="en-US" sz="1400" i="1" dirty="0" err="1"/>
              <a:t>C.Macilwain</a:t>
            </a:r>
            <a:r>
              <a:rPr lang="en-US" altLang="en-US" sz="1400" i="1" dirty="0"/>
              <a:t>, Nature, vol.495, 143, 13 March 2013</a:t>
            </a:r>
            <a:endParaRPr lang="en-IN" altLang="en-US" sz="1400" i="1"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274638"/>
            <a:ext cx="8229600" cy="490537"/>
          </a:xfrm>
        </p:spPr>
        <p:txBody>
          <a:bodyPr/>
          <a:lstStyle/>
          <a:p>
            <a:r>
              <a:rPr lang="en-US" altLang="en-US" sz="2000" b="1" i="1" smtClean="0">
                <a:solidFill>
                  <a:srgbClr val="FF0000"/>
                </a:solidFill>
                <a:latin typeface="Arial" pitchFamily="34" charset="0"/>
                <a:cs typeface="Arial" pitchFamily="34" charset="0"/>
              </a:rPr>
              <a:t>INDIA’S S&amp;T  IN THE  NEXT DECADE</a:t>
            </a:r>
            <a:endParaRPr lang="en-IN" altLang="en-US" sz="2000" b="1" i="1" smtClean="0">
              <a:solidFill>
                <a:srgbClr val="FF0000"/>
              </a:solidFill>
              <a:latin typeface="Arial" pitchFamily="34" charset="0"/>
              <a:cs typeface="Arial" pitchFamily="34" charset="0"/>
            </a:endParaRPr>
          </a:p>
        </p:txBody>
      </p:sp>
      <p:sp>
        <p:nvSpPr>
          <p:cNvPr id="52227" name="Content Placeholder 2"/>
          <p:cNvSpPr>
            <a:spLocks noGrp="1"/>
          </p:cNvSpPr>
          <p:nvPr>
            <p:ph idx="1"/>
          </p:nvPr>
        </p:nvSpPr>
        <p:spPr>
          <a:xfrm>
            <a:off x="250825" y="836613"/>
            <a:ext cx="8435975" cy="4949825"/>
          </a:xfrm>
        </p:spPr>
        <p:txBody>
          <a:bodyPr/>
          <a:lstStyle/>
          <a:p>
            <a:r>
              <a:rPr lang="en-US" sz="1700" smtClean="0">
                <a:latin typeface="Arial" pitchFamily="34" charset="0"/>
                <a:cs typeface="Arial" pitchFamily="34" charset="0"/>
              </a:rPr>
              <a:t>S&amp;T operates within the framework of politics, economics and social fabric of a nation; India is changing rapidly in all these spheres</a:t>
            </a:r>
          </a:p>
          <a:p>
            <a:r>
              <a:rPr lang="en-US" sz="1700" smtClean="0">
                <a:latin typeface="Arial" pitchFamily="34" charset="0"/>
                <a:cs typeface="Arial" pitchFamily="34" charset="0"/>
              </a:rPr>
              <a:t>Resources will always be lesser than the demands of a growing economy. </a:t>
            </a:r>
          </a:p>
          <a:p>
            <a:r>
              <a:rPr lang="en-US" sz="1700" smtClean="0">
                <a:latin typeface="Arial" pitchFamily="34" charset="0"/>
                <a:cs typeface="Arial" pitchFamily="34" charset="0"/>
              </a:rPr>
              <a:t>Private sector will become increasingly more important; Government function will be limited to acting as regulators and facilitators, not gatekeepers</a:t>
            </a:r>
          </a:p>
          <a:p>
            <a:r>
              <a:rPr lang="en-US" sz="1700" smtClean="0">
                <a:latin typeface="Arial" pitchFamily="34" charset="0"/>
                <a:cs typeface="Arial" pitchFamily="34" charset="0"/>
              </a:rPr>
              <a:t>Government  focus  will remain limited to public health, water, sanitation, education, infrastructure, energy and national security. </a:t>
            </a:r>
          </a:p>
          <a:p>
            <a:r>
              <a:rPr lang="en-US" sz="1700" smtClean="0">
                <a:latin typeface="Arial" pitchFamily="34" charset="0"/>
                <a:cs typeface="Arial" pitchFamily="34" charset="0"/>
              </a:rPr>
              <a:t>In the economic sphere emphasis will be on manufacturing industries leading to creation of employment; However, much of “ come, make in India - sell anywhere” policy  will be initially based on  capital and technologies sourced from outside India</a:t>
            </a:r>
          </a:p>
          <a:p>
            <a:r>
              <a:rPr lang="en-US" sz="1700" smtClean="0">
                <a:latin typeface="Arial" pitchFamily="34" charset="0"/>
                <a:cs typeface="Arial" pitchFamily="34" charset="0"/>
              </a:rPr>
              <a:t>Funding for scientific research in public institutions  will become more directed and even scarcer in the next few years. The dream run in increase in funding for S&amp;T between 2000 and 2010 is unlikely to be repeated </a:t>
            </a:r>
          </a:p>
          <a:p>
            <a:r>
              <a:rPr lang="en-US" sz="1700" smtClean="0">
                <a:latin typeface="Arial" pitchFamily="34" charset="0"/>
                <a:cs typeface="Arial" pitchFamily="34" charset="0"/>
              </a:rPr>
              <a:t>Greater pressure to focus more on science that contributes to “nation building” and improve the “quality of life” of  its citizens.</a:t>
            </a:r>
          </a:p>
          <a:p>
            <a:endParaRPr lang="en-US" sz="1700" smtClean="0">
              <a:latin typeface="Arial" pitchFamily="34" charset="0"/>
              <a:cs typeface="Arial" pitchFamily="34" charset="0"/>
            </a:endParaRPr>
          </a:p>
          <a:p>
            <a:endParaRPr lang="en-IN" sz="2000" smtClean="0">
              <a:latin typeface="Arial" pitchFamily="34" charset="0"/>
              <a:cs typeface="Arial" pitchFamily="34" charset="0"/>
            </a:endParaRPr>
          </a:p>
        </p:txBody>
      </p:sp>
      <p:sp>
        <p:nvSpPr>
          <p:cNvPr id="52228" name="TextBox 3"/>
          <p:cNvSpPr txBox="1">
            <a:spLocks noChangeArrowheads="1"/>
          </p:cNvSpPr>
          <p:nvPr/>
        </p:nvSpPr>
        <p:spPr bwMode="auto">
          <a:xfrm>
            <a:off x="250825" y="5410200"/>
            <a:ext cx="8424863" cy="1016000"/>
          </a:xfrm>
          <a:prstGeom prst="rect">
            <a:avLst/>
          </a:prstGeom>
          <a:solidFill>
            <a:srgbClr val="FFFBC2"/>
          </a:solidFill>
          <a:ln w="9525">
            <a:noFill/>
            <a:miter lim="800000"/>
            <a:headEnd/>
            <a:tailEnd/>
          </a:ln>
        </p:spPr>
        <p:txBody>
          <a:bodyPr>
            <a:spAutoFit/>
          </a:bodyPr>
          <a:lstStyle/>
          <a:p>
            <a:pPr algn="ctr"/>
            <a:r>
              <a:rPr lang="en-US" altLang="en-US" sz="2000" i="1" dirty="0">
                <a:latin typeface="Arial"/>
                <a:ea typeface="MS PGothic" pitchFamily="34" charset="-128"/>
                <a:cs typeface="Arial"/>
              </a:rPr>
              <a:t>More questions are likely to be asked on how and where S&amp;T  is making an impact; merely stating  that we are doing cutting edge, globally competitive science will not do !</a:t>
            </a:r>
            <a:endParaRPr lang="en-IN" altLang="en-US" sz="2000" i="1" dirty="0">
              <a:latin typeface="Arial"/>
              <a:ea typeface="MS PGothic" pitchFamily="34" charset="-128"/>
              <a:cs typeface="Arial"/>
            </a:endParaRPr>
          </a:p>
        </p:txBody>
      </p:sp>
    </p:spTree>
    <p:extLst>
      <p:ext uri="{BB962C8B-B14F-4D97-AF65-F5344CB8AC3E}">
        <p14:creationId xmlns:p14="http://schemas.microsoft.com/office/powerpoint/2010/main" val="237437405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4638"/>
            <a:ext cx="8219256" cy="706090"/>
          </a:xfrm>
        </p:spPr>
        <p:txBody>
          <a:bodyPr>
            <a:normAutofit/>
          </a:bodyPr>
          <a:lstStyle/>
          <a:p>
            <a:r>
              <a:rPr lang="en-US" sz="2400" b="1" i="1" dirty="0" smtClean="0">
                <a:solidFill>
                  <a:srgbClr val="FF0000"/>
                </a:solidFill>
                <a:latin typeface="Arial"/>
                <a:cs typeface="Arial"/>
              </a:rPr>
              <a:t>IN CONCLUSION……….</a:t>
            </a:r>
            <a:endParaRPr lang="en-US" sz="2400" b="1" i="1" dirty="0">
              <a:solidFill>
                <a:srgbClr val="FF0000"/>
              </a:solidFill>
              <a:latin typeface="Arial"/>
              <a:cs typeface="Arial"/>
            </a:endParaRPr>
          </a:p>
        </p:txBody>
      </p:sp>
      <p:sp>
        <p:nvSpPr>
          <p:cNvPr id="3" name="Content Placeholder 2"/>
          <p:cNvSpPr>
            <a:spLocks noGrp="1"/>
          </p:cNvSpPr>
          <p:nvPr>
            <p:ph idx="1"/>
          </p:nvPr>
        </p:nvSpPr>
        <p:spPr>
          <a:xfrm>
            <a:off x="179512" y="1052736"/>
            <a:ext cx="8640960" cy="5073427"/>
          </a:xfrm>
        </p:spPr>
        <p:txBody>
          <a:bodyPr>
            <a:normAutofit fontScale="92500"/>
          </a:bodyPr>
          <a:lstStyle/>
          <a:p>
            <a:pPr algn="just"/>
            <a:r>
              <a:rPr lang="en-US" sz="2400" dirty="0" smtClean="0">
                <a:latin typeface="Arial"/>
                <a:cs typeface="Arial"/>
              </a:rPr>
              <a:t>The human race in the early part of 21</a:t>
            </a:r>
            <a:r>
              <a:rPr lang="en-US" sz="2400" baseline="30000" dirty="0" smtClean="0">
                <a:latin typeface="Arial"/>
                <a:cs typeface="Arial"/>
              </a:rPr>
              <a:t>st</a:t>
            </a:r>
            <a:r>
              <a:rPr lang="en-US" sz="2400" dirty="0" smtClean="0">
                <a:latin typeface="Arial"/>
                <a:cs typeface="Arial"/>
              </a:rPr>
              <a:t> century is living in an unprecedented period  of peace and prosperity. More people in the world have been lifted out of penury in the last quarter century, people are healthier, living better and longer. Many basic human needs have been fulfilled; So it is no wonder an average citizen’s interest in science and technology has also waned. He is no longer looking for “miracles of science”</a:t>
            </a:r>
          </a:p>
          <a:p>
            <a:pPr algn="just"/>
            <a:endParaRPr lang="en-US" sz="2400" dirty="0">
              <a:latin typeface="Arial"/>
              <a:cs typeface="Arial"/>
            </a:endParaRPr>
          </a:p>
          <a:p>
            <a:pPr algn="just"/>
            <a:r>
              <a:rPr lang="en-US" sz="2400" dirty="0" smtClean="0">
                <a:latin typeface="Arial"/>
                <a:cs typeface="Arial"/>
              </a:rPr>
              <a:t>This does not mean the world has no problems; environment, energy, global warming, climate change are issues that are threatening the long term survival of this planet. However, an average human mind cannot grasp issues that do not impact him in his own life time. </a:t>
            </a:r>
            <a:r>
              <a:rPr lang="en-US" sz="2400" dirty="0">
                <a:latin typeface="Arial"/>
                <a:cs typeface="Arial"/>
              </a:rPr>
              <a:t>T</a:t>
            </a:r>
            <a:r>
              <a:rPr lang="en-US" sz="2400" dirty="0" smtClean="0">
                <a:latin typeface="Arial"/>
                <a:cs typeface="Arial"/>
              </a:rPr>
              <a:t>o make a case for science for solutions that are needed in a distant future is no easy task ! </a:t>
            </a:r>
          </a:p>
          <a:p>
            <a:pPr marL="0" indent="0" algn="just">
              <a:buNone/>
            </a:pPr>
            <a:endParaRPr lang="en-US" dirty="0"/>
          </a:p>
        </p:txBody>
      </p:sp>
    </p:spTree>
    <p:extLst>
      <p:ext uri="{BB962C8B-B14F-4D97-AF65-F5344CB8AC3E}">
        <p14:creationId xmlns:p14="http://schemas.microsoft.com/office/powerpoint/2010/main" val="158912958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88640"/>
            <a:ext cx="5285606" cy="6535268"/>
          </a:xfrm>
          <a:prstGeom prst="rect">
            <a:avLst/>
          </a:prstGeom>
        </p:spPr>
      </p:pic>
      <p:sp>
        <p:nvSpPr>
          <p:cNvPr id="6" name="TextBox 5"/>
          <p:cNvSpPr txBox="1"/>
          <p:nvPr/>
        </p:nvSpPr>
        <p:spPr>
          <a:xfrm>
            <a:off x="5580112" y="6165304"/>
            <a:ext cx="3312368" cy="338554"/>
          </a:xfrm>
          <a:prstGeom prst="rect">
            <a:avLst/>
          </a:prstGeom>
          <a:noFill/>
        </p:spPr>
        <p:txBody>
          <a:bodyPr wrap="square" rtlCol="0">
            <a:spAutoFit/>
          </a:bodyPr>
          <a:lstStyle/>
          <a:p>
            <a:r>
              <a:rPr lang="en-US" sz="1600" i="1" dirty="0" smtClean="0">
                <a:latin typeface="Arial"/>
                <a:cs typeface="Arial"/>
              </a:rPr>
              <a:t>Nature, 23 February 2017, p.391</a:t>
            </a:r>
            <a:endParaRPr lang="en-US" sz="1600" i="1" dirty="0">
              <a:latin typeface="Arial"/>
              <a:cs typeface="Arial"/>
            </a:endParaRPr>
          </a:p>
        </p:txBody>
      </p:sp>
      <p:sp>
        <p:nvSpPr>
          <p:cNvPr id="7" name="TextBox 6"/>
          <p:cNvSpPr txBox="1"/>
          <p:nvPr/>
        </p:nvSpPr>
        <p:spPr>
          <a:xfrm>
            <a:off x="5364089" y="1412776"/>
            <a:ext cx="3456384" cy="1323439"/>
          </a:xfrm>
          <a:prstGeom prst="rect">
            <a:avLst/>
          </a:prstGeom>
          <a:solidFill>
            <a:srgbClr val="FFFFE6"/>
          </a:solidFill>
        </p:spPr>
        <p:txBody>
          <a:bodyPr wrap="square" rtlCol="0">
            <a:spAutoFit/>
          </a:bodyPr>
          <a:lstStyle/>
          <a:p>
            <a:pPr algn="ctr"/>
            <a:r>
              <a:rPr lang="en-US" sz="2000" dirty="0" smtClean="0">
                <a:latin typeface="Arial"/>
                <a:cs typeface="Arial"/>
              </a:rPr>
              <a:t>Do the needs of the people served by the  agenda and interests of modern science ?</a:t>
            </a:r>
            <a:endParaRPr lang="en-US" sz="2000" dirty="0">
              <a:latin typeface="Arial"/>
              <a:cs typeface="Arial"/>
            </a:endParaRPr>
          </a:p>
        </p:txBody>
      </p:sp>
      <p:sp>
        <p:nvSpPr>
          <p:cNvPr id="8" name="TextBox 7"/>
          <p:cNvSpPr txBox="1"/>
          <p:nvPr/>
        </p:nvSpPr>
        <p:spPr>
          <a:xfrm>
            <a:off x="4572000" y="3573016"/>
            <a:ext cx="4320480" cy="1200329"/>
          </a:xfrm>
          <a:prstGeom prst="rect">
            <a:avLst/>
          </a:prstGeom>
          <a:solidFill>
            <a:srgbClr val="CCFFCC"/>
          </a:solidFill>
        </p:spPr>
        <p:txBody>
          <a:bodyPr wrap="square" rtlCol="0">
            <a:spAutoFit/>
          </a:bodyPr>
          <a:lstStyle/>
          <a:p>
            <a:pPr algn="ctr"/>
            <a:r>
              <a:rPr lang="en-US" dirty="0" smtClean="0">
                <a:latin typeface="Arial"/>
                <a:cs typeface="Arial"/>
              </a:rPr>
              <a:t>Stories of impact of science on society is</a:t>
            </a:r>
          </a:p>
          <a:p>
            <a:pPr algn="ctr"/>
            <a:r>
              <a:rPr lang="en-US" dirty="0" smtClean="0">
                <a:latin typeface="Arial"/>
                <a:cs typeface="Arial"/>
              </a:rPr>
              <a:t> becoming harder to tell; and the </a:t>
            </a:r>
          </a:p>
          <a:p>
            <a:pPr algn="ctr"/>
            <a:r>
              <a:rPr lang="en-US" dirty="0" smtClean="0">
                <a:latin typeface="Arial"/>
                <a:cs typeface="Arial"/>
              </a:rPr>
              <a:t>important audience are increasingly</a:t>
            </a:r>
          </a:p>
          <a:p>
            <a:pPr algn="ctr"/>
            <a:r>
              <a:rPr lang="en-US" dirty="0" smtClean="0">
                <a:latin typeface="Arial"/>
                <a:cs typeface="Arial"/>
              </a:rPr>
              <a:t> less inclined to listen</a:t>
            </a:r>
            <a:endParaRPr lang="en-US" dirty="0">
              <a:latin typeface="Arial"/>
              <a:cs typeface="Arial"/>
            </a:endParaRPr>
          </a:p>
        </p:txBody>
      </p:sp>
    </p:spTree>
    <p:extLst>
      <p:ext uri="{BB962C8B-B14F-4D97-AF65-F5344CB8AC3E}">
        <p14:creationId xmlns:p14="http://schemas.microsoft.com/office/powerpoint/2010/main" val="16094151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1892300" y="777875"/>
            <a:ext cx="6794500" cy="2574925"/>
          </a:xfrm>
        </p:spPr>
        <p:txBody>
          <a:bodyPr/>
          <a:lstStyle/>
          <a:p>
            <a:pPr algn="ctr"/>
            <a:r>
              <a:rPr lang="en-US" sz="1800" b="1" i="1" dirty="0" smtClean="0">
                <a:solidFill>
                  <a:srgbClr val="0099CC"/>
                </a:solidFill>
                <a:latin typeface="Arial" pitchFamily="34" charset="0"/>
              </a:rPr>
              <a:t/>
            </a:r>
            <a:br>
              <a:rPr lang="en-US" sz="1800" b="1" i="1" dirty="0" smtClean="0">
                <a:solidFill>
                  <a:srgbClr val="0099CC"/>
                </a:solidFill>
                <a:latin typeface="Arial" pitchFamily="34" charset="0"/>
              </a:rPr>
            </a:br>
            <a:endParaRPr lang="en-US" sz="1800" i="1" dirty="0" smtClean="0">
              <a:solidFill>
                <a:srgbClr val="0066FF"/>
              </a:solidFill>
              <a:latin typeface="Arial" pitchFamily="34" charset="0"/>
            </a:endParaRPr>
          </a:p>
        </p:txBody>
      </p:sp>
      <p:sp>
        <p:nvSpPr>
          <p:cNvPr id="16386" name="Rectangle 3"/>
          <p:cNvSpPr>
            <a:spLocks noGrp="1" noChangeArrowheads="1"/>
          </p:cNvSpPr>
          <p:nvPr>
            <p:ph type="subTitle" idx="1"/>
          </p:nvPr>
        </p:nvSpPr>
        <p:spPr/>
        <p:txBody>
          <a:bodyPr/>
          <a:lstStyle/>
          <a:p>
            <a:r>
              <a:rPr lang="en-US" sz="3600" b="1" i="1" dirty="0" smtClean="0">
                <a:solidFill>
                  <a:srgbClr val="FF0000"/>
                </a:solidFill>
                <a:latin typeface="Arial" pitchFamily="34" charset="0"/>
              </a:rPr>
              <a:t>THANK YOU</a:t>
            </a:r>
          </a:p>
          <a:p>
            <a:r>
              <a:rPr lang="en-US" sz="2000" b="1" i="1" dirty="0">
                <a:latin typeface="Arial" pitchFamily="34" charset="0"/>
              </a:rPr>
              <a:t>f</a:t>
            </a:r>
            <a:r>
              <a:rPr lang="en-US" sz="2000" b="1" i="1" dirty="0" smtClean="0">
                <a:latin typeface="Arial" pitchFamily="34" charset="0"/>
              </a:rPr>
              <a:t>or your patient listening</a:t>
            </a:r>
          </a:p>
        </p:txBody>
      </p:sp>
    </p:spTree>
    <p:extLst>
      <p:ext uri="{BB962C8B-B14F-4D97-AF65-F5344CB8AC3E}">
        <p14:creationId xmlns:p14="http://schemas.microsoft.com/office/powerpoint/2010/main" val="13834022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107504" y="116632"/>
            <a:ext cx="8928992" cy="830997"/>
          </a:xfrm>
          <a:prstGeom prst="rect">
            <a:avLst/>
          </a:prstGeom>
          <a:noFill/>
          <a:ln w="9525">
            <a:noFill/>
            <a:miter lim="800000"/>
            <a:headEnd/>
            <a:tailEnd/>
          </a:ln>
        </p:spPr>
        <p:txBody>
          <a:bodyPr wrap="square">
            <a:spAutoFit/>
          </a:bodyPr>
          <a:lstStyle/>
          <a:p>
            <a:pPr algn="ctr"/>
            <a:r>
              <a:rPr lang="en-US" altLang="en-US" b="1" i="1" dirty="0">
                <a:solidFill>
                  <a:srgbClr val="FFFF00"/>
                </a:solidFill>
                <a:latin typeface="Arial" charset="0"/>
                <a:cs typeface="Arial" charset="0"/>
              </a:rPr>
              <a:t>  </a:t>
            </a:r>
            <a:r>
              <a:rPr lang="en-US" altLang="en-US" sz="2400" b="1" i="1" dirty="0">
                <a:solidFill>
                  <a:srgbClr val="FF0000"/>
                </a:solidFill>
                <a:latin typeface="Arial" charset="0"/>
                <a:cs typeface="Arial" charset="0"/>
              </a:rPr>
              <a:t> 28 FEBRUARY 1953 : ANOTHER HISTORIC DAY FOR SCIENCE</a:t>
            </a:r>
          </a:p>
        </p:txBody>
      </p:sp>
      <p:pic>
        <p:nvPicPr>
          <p:cNvPr id="8195" name="Picture 2" descr="http://upload.wikimedia.org/wikipedia/commons/thumb/d/d2/Francis_Crick.png/250px-Francis_Crick.png">
            <a:hlinkClick r:id="rId2"/>
          </p:cNvPr>
          <p:cNvPicPr>
            <a:picLocks noChangeAspect="1" noChangeArrowheads="1"/>
          </p:cNvPicPr>
          <p:nvPr/>
        </p:nvPicPr>
        <p:blipFill>
          <a:blip r:embed="rId3"/>
          <a:srcRect/>
          <a:stretch>
            <a:fillRect/>
          </a:stretch>
        </p:blipFill>
        <p:spPr bwMode="auto">
          <a:xfrm>
            <a:off x="251520" y="564654"/>
            <a:ext cx="2995762" cy="2000250"/>
          </a:xfrm>
          <a:prstGeom prst="rect">
            <a:avLst/>
          </a:prstGeom>
          <a:noFill/>
          <a:ln w="9525">
            <a:noFill/>
            <a:miter lim="800000"/>
            <a:headEnd/>
            <a:tailEnd/>
          </a:ln>
        </p:spPr>
      </p:pic>
      <p:sp>
        <p:nvSpPr>
          <p:cNvPr id="8196" name="AutoShape 4" descr="data:image/jpeg;base64,/9j/4AAQSkZJRgABAQAAAQABAAD/2wCEAAkGBwgHBgkIBwgKCgkLDRYPDQwMDRsUFRAWIB0iIiAdHx8kKDQsJCYxJx8fLT0tMTU3Ojo6Iys/RD84QzQ5OjcBCgoKDQwNGg8PGjclHyU3Nzc3Nzc3Nzc3Nzc3Nzc3Nzc3Nzc3Nzc3Nzc3Nzc3Nzc3Nzc3Nzc3Nzc3Nzc3Nzc3N//AABEIAKAAcgMBIgACEQEDEQH/xAAcAAABBQEBAQAAAAAAAAAAAAAFAgMEBgcAAQj/xAA6EAACAQMDAwIDBgQDCQAAAAABAgMABBEFEiEGMUETUSJhcQcUMoGRsUJSocEjJFMVM0NicoLR4fD/xAAUAQEAAAAAAAAAAAAAAAAAAAAA/8QAFBEBAAAAAAAAAAAAAAAAAAAAAP/aAAwDAQACEQMRAD8AtBFeYpZFeUCcV2KVXjEKu4nAHfNA2e9MyXUMTbXnRD7FgKq/VvUX3V/StWG8efas51LWnlZ3RsyP+JmPmg25bqIjh1b5g0tJY5OxH61gcGvX0bofUyV7HOMUVteudTgk3Phxmg2uuNZvpf2j7pFW7gRFPG8VeNM1a31GFXt33A84zyKAiK8rg3Heu78+KDxqRSjSaDq6uya6gmMKQRUgimn4oI0s8cKl5HCovLMTwBWe9VdeRqskGnMGJ43nnFV/rnqqbWLyW1tpTFYRPs+H/ifM/KqnKuJCi5YeM+fnQSZruaZ2LsWLHJLNnz5qLJGxOQOPpRG0s22f4mAuM9uadNpAe7bf+bHegECIHgSJn50tI5QfhKnPzqd9wE2fRAIzwDxS49JllL4YLs5+KgGScEKU2H2Pmn7PUbzT5A1tO8ZBzweDVk0Xp24v5lDhcEcMwqTqXQN+sbSRleDjHfNBP6c+0c7kttXjwCcesn9xWlxyJKgdCGVhkMOxFfOs9tPp90Y54yHU4weK1H7NdYkmjk0y5YYjG+A55C+V/LxQXo0g0vGRxXhHFA3XUrFe0BIgmh2vyfddGvrjfs9O3dtx8fCaLYqufaE/pdG6oT3MO39SBQYFAF2ICwUM3OfYUZsbRLqT1ERth/jbv8sUO0u0a8ZY1ALbsYJ71sHSXScVrGk90qtmMbUPIFAO07oljAk1xnZgHaPP1rzUOk441cpANuOFDc/WtSihUIBtxkcUo6SszepgfLHegww6JNBlvTZCfJzUUxXLgoINxzwV81uN50x96UEQqTnucVCboFHJAkEYPfb4oKf0JazTvucFlRtv4eB9K0IWaiMB1JHk8UvSenRo8IhiO9e/IxUy5QhcbcUGc9Z9H22pI00KASkcY96zbR7mXR+p7aWclFST0pB8u2K3m45wpGDnFZX9qWkfdmTU7eIDnLkds+Dig0ZSHQMOxGRXhFRtGnW40q0lUhg8SnI88VKagRt+ddXtdQF8Cqt9pjInR2oLKGOVAG0Z5yP6VajVf69Rn6N1dY+/3Zj+Q5P9BQY70TAsuqQ5xyw4rdoECxKqDhV4P0r5/wCkLn0NZiIbgc9q3nTLlJ7RWTsRgn50Bq2O8KflRqy/3OaA6ad42+3ajMDYUDNBNGflSsgUx8XilD/uoPXOee5qNdJlCeM4p8io9wpKHuaADfKFTd5HOao/2ihZenJ+OMCr9qC/D38dqz37QGZen7hV7sQMGgR9mcjN0lbB2yVZwB7DceKtTVT/ALPLa607R4o7sALO+6JRyQPc/wDireeaDq6uxXUBkihWs3KKYLJ4XeO73xyYUEKu3knPiipxih+pQmSaCQkBQrj9RQYlf6I3TWsyRGUNHvzA4/iQ9sj3rUenpCdNh2SZ45oZ1VaJ1K0yWWnsJbFc/etwAc/ykY9smnOiZjLpOSCCr4wRjFBd9IkHrHJANHFMIJYuOD71l2rateRXcltZPsVOZJXHwqKE6jrupNpZurOe6mgXIM0cYVcgZ4LEZ/Kg25biPA5pQnj9xXzva6/1ZaS+ri5MfP4xnt3+taH0dr97r1sXZSGXAJ8N70GitcxAE7lGPnVe1jqzSrSb0XuEZvIBqvdWvfQwbfXYKRgLGMsap1l0PfX9tdXpbbKiFkjY72c58+O1BdLvrHT2Vgis68ZwOw+tV7qtl1GxskjJaKe4XeQOQoBJ/aoemaXrFpPHNNEjQFxG6MoUqMDJ4A3DPjFWuO0itiAi5RdxA+qkUDUMcDW8QtD/AIQ2FT9Bipn0qLZI8VtGkgwVHb2qRmgVXUjNe0BrNNTp6kRAGSOaWxr1OaAfYwLZGQKcBm3kY8//AGaFx+nHdXccYUBpN3HsaPTyRxtiVQ0RHn9qA6hHDFdq9mQUbuF7KfFB2q6QmoxhCqmEYLHyxHilRW0a6Yllc2CtEpygJOFOMcY+Rqfo95G5KPg575qx21rHIvBGz296CrxKRbxwRWoWGPkLyeal6KBZ3isERN3AVBgCj93Ha2lsxcog8EmgMciPfIwO5Q38NA5qwa41BvT2kkYwRTX+y7hApV2UZ8cinZnC3bHJHOaM2l3byx/FIpOBkCgHLYsis7njH6VBMiC7+LGFXk0d1C4T0yqHjFVUkNPIxHtjmgXK/qOX7A9qbJrwmk5oFc+1e0jca6gOE5r1e1I5pQoFEggggEGoGpQq1jOqqAMbsAeRUw03Iu9WX3GKALayhAr7gDRoawkEW4v+FeecVWpIyHeFuNhwPnULWEaD0jKkjWpBL7TyTxgUBI6pNrF47bsWsf4fO8/L9Kk6Xqtg1+qpMpUHaRnkH2xQay1bSkKRG4it2Az6LHBT65py60mxv5UuLDVraCTOeGGDQWXU3i9QDeuSMtg9qHPKhUmKQoQfxioUVnPbSn/aOpW00eBs9H8R+vvUTUtUjgv4dNtLV57idfU54WNP5moC8WqOzCGYZYjIYfxCnE7Fj3bx7UK0kEXEomO8wjbk+CTmizRssQfGN3IoEmkEc0oEV4x9qDyupOTXtBYAK9xxXU4kZYZA5oGGpBqZ92Pc140CgZNAB1W1Zh95iHKjDjHce/5UzZtHcx7HOSvjFWAbTJHGR8LuAfp5qnTO2k69c2zEbYpSq/8AT4/pQMa507pGqv8A5uL0p4yDHcxj4h8mH8S1O03pfRRdrLe6NazxszMJIG4xt4DL459qIXdmb+3MsDAPgcVX7ifWbB9sVk7kdjt3D/1QWNLG3t7Bl0fStsm9sGQbVA5wSfbtQex0707+5vZtr3M2NzIOBgY2j5DvTNpqHUV4Nk1t6aHhsLijY/y1tumPx+RQD0C2jAupYySDeM98kCrPdWi+pJBxhGIX6eKG9P6adU1RDJzFERI/yweB+tHL5t2oXBHl/wBgB/agrsts0bHHIFMsD5ovcx4bNMSwCRM4wfBoBma6nzZT57A/PPevaCyJAB+IYp8FVHbFdLxg02WHmgVI2BUSWT51zSFiRTBOZdp8DJoG5ZTGxk/01LUD+0KxKalFfIvwXMYyR4cd6MlTItxn/TbFEIbcdSdLQJJgSvGskTEfhfHn5UGc2Wtzaa25ixTt9KP2fVVncLtaVN3zqsa3YzWxaKeJo5kfa6H3/uKhadpKTtveBOT4oL1d6/axREQsGY9gKHRyz38qqwLlztRB5JqHa6LcTOsNnatIx7hF4H1PYVeuldAbSybi+CtdBcIqHIQfX3oDOkWS6Jo7CQj1ADJM3ucdvy7UGDFl9RvxN8R/PmldYah/h2Wn78PeTbQgPOxeWP7D86aYkyhB2AzQdOuYiR3Pao0ZzjPappXcKbSIdsUCQBiuqUIlwOK6gkSZY5H6VFuCUGM8mp7ACosygjc1AwgAQ57jvTCqS+T2Y4pe2QsWx8LcZqQ6BIQPI5oGIo8eqP5Ub9qI9PvFYaNbtNIiwxwB2cnAAC5JPyqHarvS5Y8ARnJ/I1VOqhdX/TOldN2GTe6hbqZsH8MSDJz7AnAoCF71NZ65eGSWwinsBGVjU/DKxzw+7wMZ+Gi+hdOaVeMbmAyiFTgwNgEH5keKzaLSNS6aksra5ZWE8QdCp4HOMflVhsesF6d1nTorj4oL2QQzFf4RzhvyOPyJoNWjt4YYhFFGqRgcKowKj3CgKcDAqbwRkHvUa/Oy1kx3IwKDOvu0l/1bLqs24xQr6Fup8L3Yj6n9hRqJcysQOO1S4bZUQcU4IVWgaijPtxXGPEuMd+akKvscUmUBGVs5OcfkaBQjGBXV7uFdQf/Z"/>
          <p:cNvSpPr>
            <a:spLocks noChangeAspect="1" noChangeArrowheads="1"/>
          </p:cNvSpPr>
          <p:nvPr/>
        </p:nvSpPr>
        <p:spPr bwMode="auto">
          <a:xfrm>
            <a:off x="155575" y="-731838"/>
            <a:ext cx="1085850" cy="1524001"/>
          </a:xfrm>
          <a:prstGeom prst="rect">
            <a:avLst/>
          </a:prstGeom>
          <a:noFill/>
          <a:ln w="9525">
            <a:noFill/>
            <a:miter lim="800000"/>
            <a:headEnd/>
            <a:tailEnd/>
          </a:ln>
        </p:spPr>
        <p:txBody>
          <a:bodyPr/>
          <a:lstStyle/>
          <a:p>
            <a:endParaRPr lang="en-US" altLang="en-US">
              <a:solidFill>
                <a:srgbClr val="000000"/>
              </a:solidFill>
              <a:latin typeface="Times New Roman" pitchFamily="18" charset="0"/>
            </a:endParaRPr>
          </a:p>
        </p:txBody>
      </p:sp>
      <p:pic>
        <p:nvPicPr>
          <p:cNvPr id="8197" name="Picture 6" descr="http://www.nobelprize.org/nobel_prizes/medicine/laureates/1962/watson.jpg">
            <a:hlinkClick r:id="rId4"/>
          </p:cNvPr>
          <p:cNvPicPr>
            <a:picLocks noChangeAspect="1" noChangeArrowheads="1"/>
          </p:cNvPicPr>
          <p:nvPr/>
        </p:nvPicPr>
        <p:blipFill>
          <a:blip r:embed="rId5"/>
          <a:srcRect/>
          <a:stretch>
            <a:fillRect/>
          </a:stretch>
        </p:blipFill>
        <p:spPr bwMode="auto">
          <a:xfrm>
            <a:off x="27477" y="2708920"/>
            <a:ext cx="1892300" cy="2651125"/>
          </a:xfrm>
          <a:prstGeom prst="rect">
            <a:avLst/>
          </a:prstGeom>
          <a:noFill/>
          <a:ln w="9525">
            <a:noFill/>
            <a:miter lim="800000"/>
            <a:headEnd/>
            <a:tailEnd/>
          </a:ln>
        </p:spPr>
      </p:pic>
      <p:sp>
        <p:nvSpPr>
          <p:cNvPr id="8198" name="Rectangle 3"/>
          <p:cNvSpPr>
            <a:spLocks noChangeArrowheads="1"/>
          </p:cNvSpPr>
          <p:nvPr/>
        </p:nvSpPr>
        <p:spPr bwMode="auto">
          <a:xfrm>
            <a:off x="4139952" y="4581128"/>
            <a:ext cx="4896544" cy="2031325"/>
          </a:xfrm>
          <a:prstGeom prst="rect">
            <a:avLst/>
          </a:prstGeom>
          <a:noFill/>
          <a:ln w="9525">
            <a:noFill/>
            <a:miter lim="800000"/>
            <a:headEnd/>
            <a:tailEnd/>
          </a:ln>
        </p:spPr>
        <p:txBody>
          <a:bodyPr wrap="square">
            <a:spAutoFit/>
          </a:bodyPr>
          <a:lstStyle/>
          <a:p>
            <a:r>
              <a:rPr lang="en-US" altLang="ja-JP" i="1" dirty="0" smtClean="0">
                <a:solidFill>
                  <a:prstClr val="black"/>
                </a:solidFill>
                <a:latin typeface="Arial" charset="0"/>
                <a:ea typeface="ＭＳ Ｐゴシック"/>
                <a:cs typeface="Arial" charset="0"/>
              </a:rPr>
              <a:t>“This </a:t>
            </a:r>
            <a:r>
              <a:rPr lang="en-US" altLang="ja-JP" i="1" dirty="0">
                <a:solidFill>
                  <a:prstClr val="black"/>
                </a:solidFill>
                <a:latin typeface="Arial" charset="0"/>
                <a:ea typeface="ＭＳ Ｐゴシック"/>
                <a:cs typeface="Arial" charset="0"/>
              </a:rPr>
              <a:t>structure has novel features which are of considerable biological interest</a:t>
            </a:r>
            <a:r>
              <a:rPr lang="en-US" altLang="en-US" i="1" dirty="0">
                <a:solidFill>
                  <a:prstClr val="black"/>
                </a:solidFill>
                <a:latin typeface="Arial" charset="0"/>
                <a:cs typeface="Arial" charset="0"/>
              </a:rPr>
              <a:t>“</a:t>
            </a:r>
            <a:r>
              <a:rPr lang="en-US" altLang="ja-JP" i="1" dirty="0">
                <a:solidFill>
                  <a:prstClr val="black"/>
                </a:solidFill>
                <a:latin typeface="Arial" charset="0"/>
                <a:ea typeface="ＭＳ Ｐゴシック"/>
                <a:cs typeface="Arial" charset="0"/>
              </a:rPr>
              <a:t>………It has not escaped our notice that the specific pairing we have postulated immediately suggests a possible copying mechanism for the genetic material" </a:t>
            </a:r>
          </a:p>
          <a:p>
            <a:r>
              <a:rPr lang="en-US" altLang="en-US" i="1" dirty="0">
                <a:solidFill>
                  <a:prstClr val="black"/>
                </a:solidFill>
                <a:latin typeface="Arial" charset="0"/>
                <a:cs typeface="Arial" charset="0"/>
              </a:rPr>
              <a:t>    </a:t>
            </a:r>
            <a:r>
              <a:rPr lang="en-US" altLang="en-US" i="1" dirty="0" smtClean="0">
                <a:solidFill>
                  <a:prstClr val="black"/>
                </a:solidFill>
                <a:latin typeface="Arial" charset="0"/>
                <a:cs typeface="Arial" charset="0"/>
              </a:rPr>
              <a:t> </a:t>
            </a:r>
            <a:r>
              <a:rPr lang="en-US" altLang="en-US" i="1" dirty="0">
                <a:solidFill>
                  <a:prstClr val="black"/>
                </a:solidFill>
                <a:latin typeface="Arial" charset="0"/>
                <a:cs typeface="Arial" charset="0"/>
              </a:rPr>
              <a:t>Watson and Crick  in Nature, April 25, 1953</a:t>
            </a:r>
          </a:p>
        </p:txBody>
      </p:sp>
      <p:pic>
        <p:nvPicPr>
          <p:cNvPr id="8199" name="Picture 8" descr="http://www.nature.com/scitable/nated/content/24263/sadava_11_8_large_2.jpg">
            <a:hlinkClick r:id="rId6"/>
          </p:cNvPr>
          <p:cNvPicPr>
            <a:picLocks noChangeAspect="1" noChangeArrowheads="1"/>
          </p:cNvPicPr>
          <p:nvPr/>
        </p:nvPicPr>
        <p:blipFill>
          <a:blip r:embed="rId7"/>
          <a:srcRect/>
          <a:stretch>
            <a:fillRect/>
          </a:stretch>
        </p:blipFill>
        <p:spPr bwMode="auto">
          <a:xfrm>
            <a:off x="3707904" y="836712"/>
            <a:ext cx="5051425" cy="3594100"/>
          </a:xfrm>
          <a:prstGeom prst="rect">
            <a:avLst/>
          </a:prstGeom>
          <a:noFill/>
          <a:ln w="9525">
            <a:noFill/>
            <a:miter lim="800000"/>
            <a:headEnd/>
            <a:tailEnd/>
          </a:ln>
        </p:spPr>
      </p:pic>
      <p:pic>
        <p:nvPicPr>
          <p:cNvPr id="8200" name="Picture 10" descr="File:James D Watson.jpg">
            <a:hlinkClick r:id="" action="ppaction://hlinkfile"/>
          </p:cNvPr>
          <p:cNvPicPr>
            <a:picLocks noChangeAspect="1" noChangeArrowheads="1"/>
          </p:cNvPicPr>
          <p:nvPr/>
        </p:nvPicPr>
        <p:blipFill>
          <a:blip r:embed="rId8"/>
          <a:srcRect/>
          <a:stretch>
            <a:fillRect/>
          </a:stretch>
        </p:blipFill>
        <p:spPr bwMode="auto">
          <a:xfrm>
            <a:off x="1763688" y="4509120"/>
            <a:ext cx="2209800" cy="2217738"/>
          </a:xfrm>
          <a:prstGeom prst="rect">
            <a:avLst/>
          </a:prstGeom>
          <a:noFill/>
          <a:ln w="9525">
            <a:noFill/>
            <a:miter lim="800000"/>
            <a:headEnd/>
            <a:tailEnd/>
          </a:ln>
        </p:spPr>
      </p:pic>
      <p:sp>
        <p:nvSpPr>
          <p:cNvPr id="8201" name="TextBox 4"/>
          <p:cNvSpPr txBox="1">
            <a:spLocks noChangeArrowheads="1"/>
          </p:cNvSpPr>
          <p:nvPr/>
        </p:nvSpPr>
        <p:spPr bwMode="auto">
          <a:xfrm>
            <a:off x="0" y="5517232"/>
            <a:ext cx="1763688" cy="646331"/>
          </a:xfrm>
          <a:prstGeom prst="rect">
            <a:avLst/>
          </a:prstGeom>
          <a:noFill/>
          <a:ln w="9525">
            <a:noFill/>
            <a:miter lim="800000"/>
            <a:headEnd/>
            <a:tailEnd/>
          </a:ln>
        </p:spPr>
        <p:txBody>
          <a:bodyPr wrap="square">
            <a:spAutoFit/>
          </a:bodyPr>
          <a:lstStyle/>
          <a:p>
            <a:r>
              <a:rPr lang="en-US" altLang="en-US" b="1" dirty="0" err="1">
                <a:solidFill>
                  <a:srgbClr val="000000"/>
                </a:solidFill>
                <a:latin typeface="Arial" charset="0"/>
                <a:cs typeface="Arial" charset="0"/>
              </a:rPr>
              <a:t>J.D.Watson</a:t>
            </a:r>
            <a:endParaRPr lang="en-US" altLang="en-US" b="1" dirty="0">
              <a:solidFill>
                <a:srgbClr val="000000"/>
              </a:solidFill>
              <a:latin typeface="Arial" charset="0"/>
              <a:cs typeface="Arial" charset="0"/>
            </a:endParaRPr>
          </a:p>
          <a:p>
            <a:r>
              <a:rPr lang="en-US" altLang="en-US" b="1" dirty="0">
                <a:solidFill>
                  <a:srgbClr val="000000"/>
                </a:solidFill>
                <a:latin typeface="Arial" charset="0"/>
                <a:cs typeface="Arial" charset="0"/>
              </a:rPr>
              <a:t> (1928- )</a:t>
            </a:r>
          </a:p>
        </p:txBody>
      </p:sp>
      <p:sp>
        <p:nvSpPr>
          <p:cNvPr id="8202" name="TextBox 5"/>
          <p:cNvSpPr txBox="1">
            <a:spLocks noChangeArrowheads="1"/>
          </p:cNvSpPr>
          <p:nvPr/>
        </p:nvSpPr>
        <p:spPr bwMode="auto">
          <a:xfrm>
            <a:off x="1907704" y="2636912"/>
            <a:ext cx="1512168" cy="646331"/>
          </a:xfrm>
          <a:prstGeom prst="rect">
            <a:avLst/>
          </a:prstGeom>
          <a:noFill/>
          <a:ln w="9525">
            <a:noFill/>
            <a:miter lim="800000"/>
            <a:headEnd/>
            <a:tailEnd/>
          </a:ln>
        </p:spPr>
        <p:txBody>
          <a:bodyPr wrap="square">
            <a:spAutoFit/>
          </a:bodyPr>
          <a:lstStyle/>
          <a:p>
            <a:r>
              <a:rPr lang="en-US" altLang="en-US" b="1" dirty="0">
                <a:solidFill>
                  <a:srgbClr val="FFFFFF"/>
                </a:solidFill>
                <a:latin typeface="Arial" charset="0"/>
                <a:cs typeface="Arial" charset="0"/>
              </a:rPr>
              <a:t>    </a:t>
            </a:r>
            <a:r>
              <a:rPr lang="en-US" altLang="en-US" b="1" dirty="0">
                <a:solidFill>
                  <a:srgbClr val="000000"/>
                </a:solidFill>
                <a:latin typeface="Arial" charset="0"/>
                <a:cs typeface="Arial" charset="0"/>
              </a:rPr>
              <a:t> </a:t>
            </a:r>
            <a:r>
              <a:rPr lang="en-US" altLang="en-US" b="1" dirty="0" err="1">
                <a:solidFill>
                  <a:srgbClr val="000000"/>
                </a:solidFill>
                <a:latin typeface="Arial" charset="0"/>
                <a:cs typeface="Arial" charset="0"/>
              </a:rPr>
              <a:t>F.Crick</a:t>
            </a:r>
            <a:endParaRPr lang="en-US" altLang="en-US" b="1" dirty="0">
              <a:solidFill>
                <a:srgbClr val="000000"/>
              </a:solidFill>
              <a:latin typeface="Arial" charset="0"/>
              <a:cs typeface="Arial" charset="0"/>
            </a:endParaRPr>
          </a:p>
          <a:p>
            <a:r>
              <a:rPr lang="en-US" altLang="en-US" b="1" dirty="0">
                <a:solidFill>
                  <a:srgbClr val="000000"/>
                </a:solidFill>
                <a:latin typeface="Arial" charset="0"/>
                <a:cs typeface="Arial" charset="0"/>
              </a:rPr>
              <a:t>(1916-2004)</a:t>
            </a:r>
          </a:p>
        </p:txBody>
      </p:sp>
      <p:sp>
        <p:nvSpPr>
          <p:cNvPr id="2" name="TextBox 1"/>
          <p:cNvSpPr txBox="1"/>
          <p:nvPr/>
        </p:nvSpPr>
        <p:spPr>
          <a:xfrm>
            <a:off x="1835696" y="3645024"/>
            <a:ext cx="864096" cy="369332"/>
          </a:xfrm>
          <a:prstGeom prst="rect">
            <a:avLst/>
          </a:prstGeom>
          <a:solidFill>
            <a:srgbClr val="CCFFCC"/>
          </a:solidFill>
          <a:ln>
            <a:noFill/>
          </a:ln>
        </p:spPr>
        <p:txBody>
          <a:bodyPr wrap="square" rtlCol="0">
            <a:spAutoFit/>
          </a:bodyPr>
          <a:lstStyle/>
          <a:p>
            <a:r>
              <a:rPr lang="en-US" b="1" i="1" dirty="0" smtClean="0">
                <a:solidFill>
                  <a:prstClr val="black"/>
                </a:solidFill>
                <a:latin typeface="Arial"/>
                <a:cs typeface="Arial"/>
              </a:rPr>
              <a:t>Then</a:t>
            </a:r>
            <a:endParaRPr lang="en-US" b="1" i="1" dirty="0">
              <a:solidFill>
                <a:prstClr val="black"/>
              </a:solidFill>
              <a:latin typeface="Arial"/>
              <a:cs typeface="Arial"/>
            </a:endParaRPr>
          </a:p>
        </p:txBody>
      </p:sp>
      <p:sp>
        <p:nvSpPr>
          <p:cNvPr id="3" name="TextBox 2"/>
          <p:cNvSpPr txBox="1"/>
          <p:nvPr/>
        </p:nvSpPr>
        <p:spPr>
          <a:xfrm>
            <a:off x="1187624" y="6237312"/>
            <a:ext cx="720081" cy="369332"/>
          </a:xfrm>
          <a:prstGeom prst="rect">
            <a:avLst/>
          </a:prstGeom>
          <a:solidFill>
            <a:srgbClr val="CCFFCC"/>
          </a:solidFill>
        </p:spPr>
        <p:txBody>
          <a:bodyPr wrap="square" rtlCol="0">
            <a:spAutoFit/>
          </a:bodyPr>
          <a:lstStyle/>
          <a:p>
            <a:r>
              <a:rPr lang="en-US" b="1" i="1" dirty="0" smtClean="0">
                <a:solidFill>
                  <a:prstClr val="black"/>
                </a:solidFill>
                <a:latin typeface="Arial"/>
                <a:cs typeface="Arial"/>
              </a:rPr>
              <a:t>Now</a:t>
            </a:r>
            <a:endParaRPr lang="en-US" b="1" i="1" dirty="0">
              <a:solidFill>
                <a:prstClr val="black"/>
              </a:solidFill>
              <a:latin typeface="Arial"/>
              <a:cs typeface="Arial"/>
            </a:endParaRPr>
          </a:p>
        </p:txBody>
      </p:sp>
    </p:spTree>
    <p:extLst>
      <p:ext uri="{BB962C8B-B14F-4D97-AF65-F5344CB8AC3E}">
        <p14:creationId xmlns:p14="http://schemas.microsoft.com/office/powerpoint/2010/main" val="23735362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340768"/>
            <a:ext cx="4320479" cy="4524315"/>
          </a:xfrm>
          <a:prstGeom prst="rect">
            <a:avLst/>
          </a:prstGeom>
          <a:noFill/>
        </p:spPr>
        <p:txBody>
          <a:bodyPr wrap="square" rtlCol="0">
            <a:spAutoFit/>
          </a:bodyPr>
          <a:lstStyle/>
          <a:p>
            <a:pPr algn="just"/>
            <a:r>
              <a:rPr lang="en-US" dirty="0" smtClean="0"/>
              <a:t>“</a:t>
            </a:r>
            <a:r>
              <a:rPr lang="en-US" dirty="0" smtClean="0">
                <a:latin typeface="Arial" pitchFamily="34" charset="0"/>
                <a:cs typeface="Arial" pitchFamily="34" charset="0"/>
              </a:rPr>
              <a:t>Three profoundly destabilizing scientific ideas ricochet through the twentieth century, trisecting it into three unequal parts: </a:t>
            </a:r>
            <a:r>
              <a:rPr lang="en-US" b="1" i="1" dirty="0" smtClean="0">
                <a:solidFill>
                  <a:srgbClr val="FF0000"/>
                </a:solidFill>
                <a:latin typeface="Arial" pitchFamily="34" charset="0"/>
                <a:cs typeface="Arial" pitchFamily="34" charset="0"/>
              </a:rPr>
              <a:t>the atom, the byte, the gene</a:t>
            </a:r>
            <a:r>
              <a:rPr lang="en-US" dirty="0" smtClean="0">
                <a:solidFill>
                  <a:srgbClr val="FF0000"/>
                </a:solidFill>
                <a:latin typeface="Arial" pitchFamily="34" charset="0"/>
                <a:cs typeface="Arial" pitchFamily="34" charset="0"/>
              </a:rPr>
              <a:t>.</a:t>
            </a:r>
            <a:r>
              <a:rPr lang="en-US" dirty="0" smtClean="0">
                <a:latin typeface="Arial" pitchFamily="34" charset="0"/>
                <a:cs typeface="Arial" pitchFamily="34" charset="0"/>
              </a:rPr>
              <a:t> Each begins its life as a rather abstract scientific concept, but grows to invade multiple human discourses- thereby transforming culture, society, politics and language. But the most crucial parallel between the three ideas is conceptual: each represents the i</a:t>
            </a:r>
            <a:r>
              <a:rPr lang="en-US" i="1" dirty="0" smtClean="0">
                <a:latin typeface="Arial" pitchFamily="34" charset="0"/>
                <a:cs typeface="Arial" pitchFamily="34" charset="0"/>
              </a:rPr>
              <a:t>rreducible unit-the building block, the base organizational unit- of a larger whole: the atom of matter; the byte of digitized information and the gene, of heredity and biological information”</a:t>
            </a:r>
            <a:endParaRPr lang="en-US" i="1" dirty="0">
              <a:latin typeface="Arial" pitchFamily="34" charset="0"/>
              <a:cs typeface="Arial" pitchFamily="34" charset="0"/>
            </a:endParaRPr>
          </a:p>
        </p:txBody>
      </p:sp>
      <p:sp>
        <p:nvSpPr>
          <p:cNvPr id="4" name="TextBox 3"/>
          <p:cNvSpPr txBox="1"/>
          <p:nvPr/>
        </p:nvSpPr>
        <p:spPr>
          <a:xfrm>
            <a:off x="899592" y="2564904"/>
            <a:ext cx="184666" cy="369332"/>
          </a:xfrm>
          <a:prstGeom prst="rect">
            <a:avLst/>
          </a:prstGeom>
          <a:noFill/>
        </p:spPr>
        <p:txBody>
          <a:bodyPr wrap="none" rtlCol="0">
            <a:spAutoFit/>
          </a:bodyPr>
          <a:lstStyle/>
          <a:p>
            <a:endParaRPr lang="en-US" dirty="0"/>
          </a:p>
        </p:txBody>
      </p:sp>
      <p:pic>
        <p:nvPicPr>
          <p:cNvPr id="6" name="Picture 5" descr="7276428"/>
          <p:cNvPicPr/>
          <p:nvPr/>
        </p:nvPicPr>
        <p:blipFill>
          <a:blip r:embed="rId2">
            <a:extLst>
              <a:ext uri="{28A0092B-C50C-407E-A947-70E740481C1C}">
                <a14:useLocalDpi xmlns:a14="http://schemas.microsoft.com/office/drawing/2010/main" val="0"/>
              </a:ext>
            </a:extLst>
          </a:blip>
          <a:srcRect/>
          <a:stretch>
            <a:fillRect/>
          </a:stretch>
        </p:blipFill>
        <p:spPr bwMode="auto">
          <a:xfrm>
            <a:off x="4860032" y="476672"/>
            <a:ext cx="3970020" cy="6030595"/>
          </a:xfrm>
          <a:prstGeom prst="rect">
            <a:avLst/>
          </a:prstGeom>
          <a:noFill/>
          <a:ln>
            <a:noFill/>
          </a:ln>
        </p:spPr>
      </p:pic>
    </p:spTree>
    <p:extLst>
      <p:ext uri="{BB962C8B-B14F-4D97-AF65-F5344CB8AC3E}">
        <p14:creationId xmlns:p14="http://schemas.microsoft.com/office/powerpoint/2010/main" val="36487103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942364"/>
            <a:ext cx="6840760" cy="584775"/>
          </a:xfrm>
          <a:prstGeom prst="rect">
            <a:avLst/>
          </a:prstGeom>
          <a:noFill/>
          <a:ln w="19050">
            <a:solidFill>
              <a:schemeClr val="tx1"/>
            </a:solidFill>
          </a:ln>
          <a:effectLst>
            <a:outerShdw blurRad="50800" dist="38100" dir="2700000" algn="tl" rotWithShape="0">
              <a:prstClr val="black">
                <a:alpha val="40000"/>
              </a:prstClr>
            </a:outerShdw>
          </a:effectLst>
        </p:spPr>
        <p:txBody>
          <a:bodyPr wrap="square" rtlCol="0">
            <a:spAutoFit/>
          </a:bodyPr>
          <a:lstStyle/>
          <a:p>
            <a:r>
              <a:rPr lang="en-US" sz="3200" b="1" i="1" dirty="0" smtClean="0">
                <a:solidFill>
                  <a:srgbClr val="FF0000"/>
                </a:solidFill>
                <a:latin typeface="Arial" pitchFamily="34" charset="0"/>
                <a:cs typeface="Arial" pitchFamily="34" charset="0"/>
              </a:rPr>
              <a:t> Science in pre-independent India</a:t>
            </a:r>
            <a:endParaRPr lang="en-US" sz="3200" b="1" i="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9683193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w Cen MT"/>
        <a:ea typeface=""/>
        <a:cs typeface="Arial"/>
      </a:majorFont>
      <a:minorFont>
        <a:latin typeface="Tw Cen MT Condensed Extra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989</TotalTime>
  <Words>6138</Words>
  <Application>Microsoft Macintosh PowerPoint</Application>
  <PresentationFormat>On-screen Show (4:3)</PresentationFormat>
  <Paragraphs>515</Paragraphs>
  <Slides>64</Slides>
  <Notes>4</Notes>
  <HiddenSlides>0</HiddenSlides>
  <MMClips>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64</vt:i4>
      </vt:variant>
    </vt:vector>
  </HeadingPairs>
  <TitlesOfParts>
    <vt:vector size="70" baseType="lpstr">
      <vt:lpstr>Office Theme</vt:lpstr>
      <vt:lpstr>5_Office Theme</vt:lpstr>
      <vt:lpstr>Layers</vt:lpstr>
      <vt:lpstr>1_Office Theme</vt:lpstr>
      <vt:lpstr>Photo Editor Photo</vt:lpstr>
      <vt:lpstr>Chart</vt:lpstr>
      <vt:lpstr> THE EVOLUTION  OF INDIA’S SCIENCE,TECHNOLOGY AND PUBLIC POLICY:   Lupin Science Park Science Day February 28, 2017</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MISSED OPPORTUNITY FOR INDIAN SCIENCE</vt:lpstr>
      <vt:lpstr>PowerPoint Presentation</vt:lpstr>
      <vt:lpstr>PowerPoint Presentation</vt:lpstr>
      <vt:lpstr>PowerPoint Presentation</vt:lpstr>
      <vt:lpstr>JEWELS OF INDIAN SCIENCE IN  PRE INDEPENDENCE PERIOD</vt:lpstr>
      <vt:lpstr>NEHRUVIAN  GRAND VISION OF SCIENCE</vt:lpstr>
      <vt:lpstr>PowerPoint Presentation</vt:lpstr>
      <vt:lpstr>PowerPoint Presentation</vt:lpstr>
      <vt:lpstr>MAN IN CONTROL OF HIS OWN DESTINY</vt:lpstr>
      <vt:lpstr>PowerPoint Presentation</vt:lpstr>
      <vt:lpstr>THE SOCIAL FUNCTION OF SCIENCE ( J.D. Bernal, George Rutledge and Sons, 1939)</vt:lpstr>
      <vt:lpstr>THE ROMANTIC VIEW OF SCIENCE</vt:lpstr>
      <vt:lpstr>THE  ROMANTIC VIEW OF SCIENCE</vt:lpstr>
      <vt:lpstr>GOVERNMENT (PUBLIC)  FUNDED RESEARCH IS OF A RECENT ORIGIN</vt:lpstr>
      <vt:lpstr>  PUBLIC FUNDING OF SCIENCE : THE ORIGINS</vt:lpstr>
      <vt:lpstr>WHY SHOULD  GOVERNMENT FUND SCIENCE ?</vt:lpstr>
      <vt:lpstr>JUSTIFICATION FOR PUBLICLY FUNDED SCIENCE</vt:lpstr>
      <vt:lpstr>PowerPoint Presentation</vt:lpstr>
      <vt:lpstr>POLITICAL AND ECONOMIC THOUGHT : EARLY YEARS OF INDIA’S INDEPENDENCE</vt:lpstr>
      <vt:lpstr>BEYOND  MERE PRACTICE OF SCIENCE : THE SCIENTIFIC TEMPER</vt:lpstr>
      <vt:lpstr>PowerPoint Presentation</vt:lpstr>
      <vt:lpstr>PowerPoint Presentation</vt:lpstr>
      <vt:lpstr>BUILDERS OF SCIENTIFIC INSTITUTIONS  NEHRU’S COMRADE-IN-ARMS</vt:lpstr>
      <vt:lpstr>IMPACT OF S&amp;T ON SOCIETY </vt:lpstr>
      <vt:lpstr>PUBLIC POLICIES ON SCIENCE AND TECHNOLOGY</vt:lpstr>
      <vt:lpstr>POLITICAL AND ECONOMIC EVENTS THAT  INFLUENCED  INDIA’S SCIENCE POLICIES</vt:lpstr>
      <vt:lpstr>INDIA’S R&amp;D INVESTMENTS </vt:lpstr>
      <vt:lpstr>INDIA SCIENCE INDICATORS</vt:lpstr>
      <vt:lpstr>RESEARCH SPENDING AND SCIENTIFIC PROWESS</vt:lpstr>
      <vt:lpstr>R&amp;D INSTITUTIONS AND NATIONAL INVESTMENT ON R&amp;D ACTIVITIES (DSIR, 2007)</vt:lpstr>
      <vt:lpstr>GLOBAL RANKINGS : INDIA</vt:lpstr>
      <vt:lpstr>INDIA’S PUBLIC FUNDED S&amp;T FOCUS SHIFTING TO TRANSLATIONAL RESEARCH</vt:lpstr>
      <vt:lpstr>INDIA’S S&amp;T  IN THE  NEXT DECADE</vt:lpstr>
      <vt:lpstr>PowerPoint Presentation</vt:lpstr>
      <vt:lpstr>PowerPoint Presentation</vt:lpstr>
      <vt:lpstr>THE RISE AND FALL OF CORPORATE R&amp;D</vt:lpstr>
      <vt:lpstr>WE ARE STILL GRAPPLING WITH SEMANTICS !</vt:lpstr>
      <vt:lpstr>TRANSLATIONAL SCIENCE</vt:lpstr>
      <vt:lpstr>PowerPoint Presentation</vt:lpstr>
      <vt:lpstr>PowerPoint Presentation</vt:lpstr>
      <vt:lpstr>SCIENCE IN THE 21st CENTURY</vt:lpstr>
      <vt:lpstr>PowerPoint Presentation</vt:lpstr>
      <vt:lpstr>WHY SHOULD  GOVERNMENT FUND SCIENCE ?</vt:lpstr>
      <vt:lpstr>PowerPoint Presentation</vt:lpstr>
      <vt:lpstr>PowerPoint Presentation</vt:lpstr>
      <vt:lpstr>PowerPoint Presentation</vt:lpstr>
      <vt:lpstr>PowerPoint Presentation</vt:lpstr>
      <vt:lpstr>IS PHILANTHROPHY  AN ALTERNATIVE TO GOVERNMENT FUNDED SCIENCE ?</vt:lpstr>
      <vt:lpstr>IS PHILANTHROPHY  AN ALTERNATIVE TO GOVERNMENT FUNDED SCIENCE ?</vt:lpstr>
      <vt:lpstr>DOES PUBLICLY FUNDED SCIENCE DRIVE INNOVATION ?</vt:lpstr>
      <vt:lpstr>DOES  PUBLIC  INVESTMENT IN SCIENCE  DRIVE ECONOMIC GROWTH?</vt:lpstr>
      <vt:lpstr>INDIA’S S&amp;T  IN THE  NEXT DECADE</vt:lpstr>
      <vt:lpstr>IN CONCLUSION……….</vt:lpstr>
      <vt:lpstr>PowerPoint Presentation</vt:lpstr>
      <vt:lpstr> </vt:lpstr>
    </vt:vector>
  </TitlesOfParts>
  <Company>Lenovo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lenovo</dc:creator>
  <cp:lastModifiedBy>Sivaram  Swaminathan</cp:lastModifiedBy>
  <cp:revision>113</cp:revision>
  <dcterms:created xsi:type="dcterms:W3CDTF">2016-03-05T09:14:28Z</dcterms:created>
  <dcterms:modified xsi:type="dcterms:W3CDTF">2017-03-01T12:23:26Z</dcterms:modified>
</cp:coreProperties>
</file>