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72" r:id="rId4"/>
    <p:sldId id="279" r:id="rId5"/>
    <p:sldId id="265" r:id="rId6"/>
    <p:sldId id="289" r:id="rId7"/>
    <p:sldId id="267" r:id="rId8"/>
    <p:sldId id="261" r:id="rId9"/>
    <p:sldId id="262" r:id="rId10"/>
    <p:sldId id="266" r:id="rId11"/>
    <p:sldId id="291" r:id="rId12"/>
    <p:sldId id="264" r:id="rId13"/>
    <p:sldId id="284" r:id="rId14"/>
    <p:sldId id="263" r:id="rId15"/>
    <p:sldId id="277" r:id="rId16"/>
    <p:sldId id="269" r:id="rId17"/>
    <p:sldId id="285" r:id="rId18"/>
    <p:sldId id="270" r:id="rId19"/>
    <p:sldId id="276" r:id="rId20"/>
    <p:sldId id="271" r:id="rId21"/>
    <p:sldId id="278" r:id="rId22"/>
    <p:sldId id="268" r:id="rId23"/>
    <p:sldId id="274" r:id="rId24"/>
    <p:sldId id="275" r:id="rId25"/>
    <p:sldId id="273" r:id="rId26"/>
    <p:sldId id="290" r:id="rId27"/>
    <p:sldId id="288"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75D3BB-49D4-6E4D-90C8-B997CD67D6A3}">
          <p14:sldIdLst>
            <p14:sldId id="258"/>
            <p14:sldId id="259"/>
            <p14:sldId id="272"/>
            <p14:sldId id="279"/>
            <p14:sldId id="265"/>
            <p14:sldId id="289"/>
            <p14:sldId id="267"/>
            <p14:sldId id="261"/>
            <p14:sldId id="262"/>
            <p14:sldId id="266"/>
            <p14:sldId id="291"/>
            <p14:sldId id="264"/>
            <p14:sldId id="284"/>
            <p14:sldId id="263"/>
            <p14:sldId id="277"/>
            <p14:sldId id="269"/>
            <p14:sldId id="285"/>
            <p14:sldId id="270"/>
            <p14:sldId id="276"/>
            <p14:sldId id="271"/>
            <p14:sldId id="278"/>
            <p14:sldId id="268"/>
            <p14:sldId id="274"/>
            <p14:sldId id="275"/>
            <p14:sldId id="273"/>
            <p14:sldId id="290"/>
            <p14:sldId id="288"/>
            <p14:sldId id="287"/>
          </p14:sldIdLst>
        </p14:section>
        <p14:section name="Untitled Section" id="{36C92723-ABDA-E949-B666-0EC2E4D4136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72" d="100"/>
          <a:sy n="72" d="100"/>
        </p:scale>
        <p:origin x="-3288" y="-128"/>
      </p:cViewPr>
      <p:guideLst>
        <p:guide orient="horz" pos="2160"/>
        <p:guide pos="2880"/>
      </p:guideLst>
    </p:cSldViewPr>
  </p:slideViewPr>
  <p:notesTextViewPr>
    <p:cViewPr>
      <p:scale>
        <a:sx n="100" d="100"/>
        <a:sy n="100" d="100"/>
      </p:scale>
      <p:origin x="0" y="0"/>
    </p:cViewPr>
  </p:notesTextViewPr>
  <p:sorterViewPr>
    <p:cViewPr>
      <p:scale>
        <a:sx n="219" d="100"/>
        <a:sy n="219" d="100"/>
      </p:scale>
      <p:origin x="0" y="102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62F5D-E124-420B-A63C-00DBA737174F}" type="datetimeFigureOut">
              <a:rPr lang="en-US" smtClean="0"/>
              <a:pPr/>
              <a:t>07/02/16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67BDF-AF9B-45AC-993B-68CD176FC5CD}" type="slidenum">
              <a:rPr lang="en-IN" smtClean="0"/>
              <a:pPr/>
              <a:t>‹#›</a:t>
            </a:fld>
            <a:endParaRPr lang="en-IN"/>
          </a:p>
        </p:txBody>
      </p:sp>
    </p:spTree>
    <p:extLst>
      <p:ext uri="{BB962C8B-B14F-4D97-AF65-F5344CB8AC3E}">
        <p14:creationId xmlns:p14="http://schemas.microsoft.com/office/powerpoint/2010/main" val="114061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F67BDF-AF9B-45AC-993B-68CD176FC5CD}" type="slidenum">
              <a:rPr lang="en-IN" smtClean="0"/>
              <a:pPr/>
              <a:t>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F67BDF-AF9B-45AC-993B-68CD176FC5CD}" type="slidenum">
              <a:rPr lang="en-IN" smtClean="0"/>
              <a:pPr/>
              <a:t>21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33F8ED4F-E85A-47F6-8EAF-95E8BAF82510}" type="slidenum">
              <a:rPr lang="en-US">
                <a:latin typeface="Arial" charset="0"/>
              </a:rPr>
              <a:pPr/>
              <a:t>28</a:t>
            </a:fld>
            <a:endParaRPr lang="en-US">
              <a:latin typeface="Arial" charset="0"/>
            </a:endParaRPr>
          </a:p>
        </p:txBody>
      </p:sp>
      <p:sp>
        <p:nvSpPr>
          <p:cNvPr id="8806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8068" name="Rectangle 3"/>
          <p:cNvSpPr>
            <a:spLocks noGrp="1" noChangeArrowheads="1"/>
          </p:cNvSpPr>
          <p:nvPr>
            <p:ph type="body" idx="1"/>
          </p:nvPr>
        </p:nvSpPr>
        <p:spPr bwMode="auto">
          <a:xfrm>
            <a:off x="914400" y="4343400"/>
            <a:ext cx="5029200" cy="4114800"/>
          </a:xfrm>
          <a:noFill/>
        </p:spPr>
        <p:txBody>
          <a:bodyPr wrap="square" lIns="91399" tIns="45698" rIns="91399" bIns="45698"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507FFAB-9B83-410D-AF33-950CBB6A7DD2}" type="datetimeFigureOut">
              <a:rPr lang="en-US" smtClean="0"/>
              <a:pPr/>
              <a:t>07/02/16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07FFAB-9B83-410D-AF33-950CBB6A7DD2}" type="datetimeFigureOut">
              <a:rPr lang="en-US" smtClean="0"/>
              <a:pPr/>
              <a:t>07/02/16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07FFAB-9B83-410D-AF33-950CBB6A7DD2}" type="datetimeFigureOut">
              <a:rPr lang="en-US" smtClean="0"/>
              <a:pPr/>
              <a:t>07/02/16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07FFAB-9B83-410D-AF33-950CBB6A7DD2}" type="datetimeFigureOut">
              <a:rPr lang="en-US" smtClean="0"/>
              <a:pPr/>
              <a:t>07/02/16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7FFAB-9B83-410D-AF33-950CBB6A7DD2}" type="datetimeFigureOut">
              <a:rPr lang="en-US" smtClean="0"/>
              <a:pPr/>
              <a:t>07/02/16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507FFAB-9B83-410D-AF33-950CBB6A7DD2}" type="datetimeFigureOut">
              <a:rPr lang="en-US" smtClean="0"/>
              <a:pPr/>
              <a:t>07/02/16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507FFAB-9B83-410D-AF33-950CBB6A7DD2}" type="datetimeFigureOut">
              <a:rPr lang="en-US" smtClean="0"/>
              <a:pPr/>
              <a:t>07/02/16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507FFAB-9B83-410D-AF33-950CBB6A7DD2}" type="datetimeFigureOut">
              <a:rPr lang="en-US" smtClean="0"/>
              <a:pPr/>
              <a:t>07/02/16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7FFAB-9B83-410D-AF33-950CBB6A7DD2}" type="datetimeFigureOut">
              <a:rPr lang="en-US" smtClean="0"/>
              <a:pPr/>
              <a:t>07/02/16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7FFAB-9B83-410D-AF33-950CBB6A7DD2}" type="datetimeFigureOut">
              <a:rPr lang="en-US" smtClean="0"/>
              <a:pPr/>
              <a:t>07/02/16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7FFAB-9B83-410D-AF33-950CBB6A7DD2}" type="datetimeFigureOut">
              <a:rPr lang="en-US" smtClean="0"/>
              <a:pPr/>
              <a:t>07/02/16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48E82A-7F4A-45DB-AB3B-C03829A2421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7FFAB-9B83-410D-AF33-950CBB6A7DD2}" type="datetimeFigureOut">
              <a:rPr lang="en-US" smtClean="0"/>
              <a:pPr/>
              <a:t>07/02/16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8E82A-7F4A-45DB-AB3B-C03829A2421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gif"/><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G:\Helicopter View_PAM.jpg"/>
          <p:cNvPicPr>
            <a:picLocks noChangeAspect="1" noChangeArrowheads="1"/>
          </p:cNvPicPr>
          <p:nvPr/>
        </p:nvPicPr>
        <p:blipFill>
          <a:blip r:embed="rId2"/>
          <a:srcRect/>
          <a:stretch>
            <a:fillRect/>
          </a:stretch>
        </p:blipFill>
        <p:spPr bwMode="auto">
          <a:xfrm>
            <a:off x="0" y="1266825"/>
            <a:ext cx="9144000" cy="4419600"/>
          </a:xfrm>
          <a:prstGeom prst="rect">
            <a:avLst/>
          </a:prstGeom>
          <a:noFill/>
          <a:ln w="9525">
            <a:noFill/>
            <a:miter lim="800000"/>
            <a:headEnd/>
            <a:tailEnd/>
          </a:ln>
        </p:spPr>
      </p:pic>
      <p:sp>
        <p:nvSpPr>
          <p:cNvPr id="64514" name="Rectangle 2"/>
          <p:cNvSpPr>
            <a:spLocks noChangeArrowheads="1"/>
          </p:cNvSpPr>
          <p:nvPr/>
        </p:nvSpPr>
        <p:spPr bwMode="auto">
          <a:xfrm>
            <a:off x="0" y="0"/>
            <a:ext cx="9144000" cy="1600438"/>
          </a:xfrm>
          <a:prstGeom prst="rect">
            <a:avLst/>
          </a:prstGeom>
          <a:noFill/>
          <a:ln w="9525">
            <a:noFill/>
            <a:miter lim="800000"/>
            <a:headEnd/>
            <a:tailEnd/>
          </a:ln>
        </p:spPr>
        <p:txBody>
          <a:bodyPr>
            <a:spAutoFit/>
          </a:bodyPr>
          <a:lstStyle/>
          <a:p>
            <a:pPr algn="ctr"/>
            <a:r>
              <a:rPr lang="en-US" sz="2000" b="1" i="1" dirty="0" smtClean="0">
                <a:solidFill>
                  <a:srgbClr val="0000FF"/>
                </a:solidFill>
                <a:latin typeface="Arial" pitchFamily="34" charset="0"/>
                <a:cs typeface="Arial" pitchFamily="34" charset="0"/>
              </a:rPr>
              <a:t>ONE HUNDRED YEARS OF CHEMICAL BONDING: THE LIFE AND TIMES OF GILBERT NEWTON LEWIS</a:t>
            </a:r>
            <a:endParaRPr lang="en-US" sz="2000" b="1" i="1" dirty="0">
              <a:solidFill>
                <a:srgbClr val="0000FF"/>
              </a:solidFill>
              <a:latin typeface="Arial" pitchFamily="34" charset="0"/>
              <a:cs typeface="Arial" pitchFamily="34" charset="0"/>
            </a:endParaRPr>
          </a:p>
          <a:p>
            <a:pPr algn="ctr"/>
            <a:r>
              <a:rPr lang="en-US" sz="2000" b="1" i="1" dirty="0" smtClean="0">
                <a:solidFill>
                  <a:srgbClr val="0000FF"/>
                </a:solidFill>
                <a:latin typeface="Arial" pitchFamily="34" charset="0"/>
                <a:cs typeface="Arial" pitchFamily="34" charset="0"/>
              </a:rPr>
              <a:t>Royal Society of Chemistry, South India Local Section, Chennai</a:t>
            </a:r>
          </a:p>
          <a:p>
            <a:pPr algn="ctr"/>
            <a:r>
              <a:rPr lang="en-US" sz="2000" b="1" i="1" dirty="0" smtClean="0">
                <a:solidFill>
                  <a:srgbClr val="0000FF"/>
                </a:solidFill>
                <a:latin typeface="Arial" pitchFamily="34" charset="0"/>
                <a:cs typeface="Arial" pitchFamily="34" charset="0"/>
              </a:rPr>
              <a:t>February  1, 2016</a:t>
            </a:r>
            <a:endParaRPr lang="en-US" sz="2000" b="1" i="1" dirty="0">
              <a:solidFill>
                <a:srgbClr val="0000FF"/>
              </a:solidFill>
              <a:latin typeface="Arial" pitchFamily="34" charset="0"/>
              <a:cs typeface="Arial" pitchFamily="34" charset="0"/>
            </a:endParaRPr>
          </a:p>
          <a:p>
            <a:pPr algn="ctr"/>
            <a:endParaRPr lang="en-US" i="1" dirty="0">
              <a:solidFill>
                <a:srgbClr val="FF0000"/>
              </a:solidFill>
              <a:latin typeface="Arial" pitchFamily="34" charset="0"/>
              <a:cs typeface="Arial" pitchFamily="34" charset="0"/>
            </a:endParaRPr>
          </a:p>
        </p:txBody>
      </p:sp>
      <p:sp>
        <p:nvSpPr>
          <p:cNvPr id="64515" name="TextBox 3"/>
          <p:cNvSpPr txBox="1">
            <a:spLocks noChangeArrowheads="1"/>
          </p:cNvSpPr>
          <p:nvPr/>
        </p:nvSpPr>
        <p:spPr bwMode="auto">
          <a:xfrm rot="10800000" flipV="1">
            <a:off x="120650" y="5629275"/>
            <a:ext cx="6159500" cy="1323975"/>
          </a:xfrm>
          <a:prstGeom prst="rect">
            <a:avLst/>
          </a:prstGeom>
          <a:noFill/>
          <a:ln w="9525">
            <a:noFill/>
            <a:miter lim="800000"/>
            <a:headEnd/>
            <a:tailEnd/>
          </a:ln>
        </p:spPr>
        <p:txBody>
          <a:bodyPr>
            <a:spAutoFit/>
          </a:bodyPr>
          <a:lstStyle/>
          <a:p>
            <a:r>
              <a:rPr lang="en-US" sz="1600" b="1" i="1" dirty="0">
                <a:latin typeface="Arial" pitchFamily="34" charset="0"/>
              </a:rPr>
              <a:t>DR. S. SIVARAM</a:t>
            </a:r>
          </a:p>
          <a:p>
            <a:r>
              <a:rPr lang="en-US" sz="1600" b="1" dirty="0">
                <a:latin typeface="Arial" pitchFamily="34" charset="0"/>
              </a:rPr>
              <a:t>A 201, Polymers &amp; Advanced Materials Laboratory, </a:t>
            </a:r>
          </a:p>
          <a:p>
            <a:r>
              <a:rPr lang="en-US" sz="1600" b="1" dirty="0">
                <a:latin typeface="Arial" pitchFamily="34" charset="0"/>
              </a:rPr>
              <a:t>National Chemical Laboratory,</a:t>
            </a:r>
            <a:br>
              <a:rPr lang="en-US" sz="1600" b="1" dirty="0">
                <a:latin typeface="Arial" pitchFamily="34" charset="0"/>
              </a:rPr>
            </a:br>
            <a:r>
              <a:rPr lang="en-US" sz="1600" b="1" dirty="0">
                <a:latin typeface="Arial" pitchFamily="34" charset="0"/>
              </a:rPr>
              <a:t>Pune, 411 008, INDIA</a:t>
            </a:r>
            <a:br>
              <a:rPr lang="en-US" sz="1600" b="1" dirty="0">
                <a:latin typeface="Arial" pitchFamily="34" charset="0"/>
              </a:rPr>
            </a:br>
            <a:endParaRPr lang="en-US" sz="1600" b="1" dirty="0">
              <a:latin typeface="Arial" pitchFamily="34" charset="0"/>
            </a:endParaRPr>
          </a:p>
        </p:txBody>
      </p:sp>
      <p:sp>
        <p:nvSpPr>
          <p:cNvPr id="64516" name="TextBox 4"/>
          <p:cNvSpPr txBox="1">
            <a:spLocks noChangeArrowheads="1"/>
          </p:cNvSpPr>
          <p:nvPr/>
        </p:nvSpPr>
        <p:spPr bwMode="auto">
          <a:xfrm>
            <a:off x="5576888" y="5686425"/>
            <a:ext cx="3567112" cy="1323975"/>
          </a:xfrm>
          <a:prstGeom prst="rect">
            <a:avLst/>
          </a:prstGeom>
          <a:noFill/>
          <a:ln w="9525">
            <a:noFill/>
            <a:miter lim="800000"/>
            <a:headEnd/>
            <a:tailEnd/>
          </a:ln>
        </p:spPr>
        <p:txBody>
          <a:bodyPr>
            <a:spAutoFit/>
          </a:bodyPr>
          <a:lstStyle/>
          <a:p>
            <a:pPr algn="ctr"/>
            <a:r>
              <a:rPr lang="en-US" sz="1600" b="1" i="1" dirty="0">
                <a:latin typeface="Arial" pitchFamily="34" charset="0"/>
              </a:rPr>
              <a:t>Tel  : 0091 </a:t>
            </a:r>
            <a:r>
              <a:rPr lang="en-US" sz="1600" b="1" i="1" dirty="0" smtClean="0">
                <a:latin typeface="Arial" pitchFamily="34" charset="0"/>
              </a:rPr>
              <a:t>98607 99954</a:t>
            </a:r>
            <a:r>
              <a:rPr lang="en-US" sz="1600" b="1" i="1" dirty="0">
                <a:latin typeface="Arial" pitchFamily="34" charset="0"/>
              </a:rPr>
              <a:t/>
            </a:r>
            <a:br>
              <a:rPr lang="en-US" sz="1600" b="1" i="1" dirty="0">
                <a:latin typeface="Arial" pitchFamily="34" charset="0"/>
              </a:rPr>
            </a:br>
            <a:r>
              <a:rPr lang="en-US" sz="1600" b="1" i="1" dirty="0">
                <a:latin typeface="Arial" pitchFamily="34" charset="0"/>
              </a:rPr>
              <a:t>Fax : 0091 20 2590 2615</a:t>
            </a:r>
            <a:br>
              <a:rPr lang="en-US" sz="1600" b="1" i="1" dirty="0">
                <a:latin typeface="Arial" pitchFamily="34" charset="0"/>
              </a:rPr>
            </a:br>
            <a:r>
              <a:rPr lang="en-US" sz="1600" b="1" i="1" dirty="0">
                <a:latin typeface="Arial" pitchFamily="34" charset="0"/>
              </a:rPr>
              <a:t>Email : s.sivaram@ncl.res.in</a:t>
            </a:r>
          </a:p>
          <a:p>
            <a:pPr algn="ctr"/>
            <a:r>
              <a:rPr lang="en-US" sz="1600" b="1" i="1" dirty="0">
                <a:latin typeface="Arial" pitchFamily="34" charset="0"/>
              </a:rPr>
              <a:t>www.swaminathansivaram.in</a:t>
            </a:r>
            <a:br>
              <a:rPr lang="en-US" sz="1600" b="1" i="1" dirty="0">
                <a:latin typeface="Arial" pitchFamily="34" charset="0"/>
              </a:rPr>
            </a:br>
            <a:endParaRPr lang="en-US" sz="1600" b="1" i="1" dirty="0">
              <a:latin typeface="Arial" pitchFamily="34" charset="0"/>
            </a:endParaRPr>
          </a:p>
        </p:txBody>
      </p:sp>
      <p:pic>
        <p:nvPicPr>
          <p:cNvPr id="64517" name="Picture 2" descr="temp"/>
          <p:cNvPicPr>
            <a:picLocks noChangeAspect="1" noChangeArrowheads="1"/>
          </p:cNvPicPr>
          <p:nvPr/>
        </p:nvPicPr>
        <p:blipFill>
          <a:blip r:embed="rId3"/>
          <a:srcRect l="9166" t="11371" r="6221" b="32222"/>
          <a:stretch>
            <a:fillRect/>
          </a:stretch>
        </p:blipFill>
        <p:spPr bwMode="auto">
          <a:xfrm>
            <a:off x="0" y="1266825"/>
            <a:ext cx="3200400" cy="2201863"/>
          </a:xfrm>
          <a:prstGeom prst="rect">
            <a:avLst/>
          </a:prstGeom>
          <a:noFill/>
          <a:ln w="9525">
            <a:noFill/>
            <a:miter lim="800000"/>
            <a:headEnd/>
            <a:tailEnd/>
          </a:ln>
        </p:spPr>
      </p:pic>
      <p:pic>
        <p:nvPicPr>
          <p:cNvPr id="64518" name="Picture 1"/>
          <p:cNvPicPr>
            <a:picLocks noChangeAspect="1" noChangeArrowheads="1"/>
          </p:cNvPicPr>
          <p:nvPr/>
        </p:nvPicPr>
        <p:blipFill>
          <a:blip r:embed="rId4"/>
          <a:srcRect/>
          <a:stretch>
            <a:fillRect/>
          </a:stretch>
        </p:blipFill>
        <p:spPr bwMode="auto">
          <a:xfrm>
            <a:off x="0" y="4786322"/>
            <a:ext cx="1325563" cy="803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en/thumb/3/32/Lewis-cubic-notes.jpg/300px-Lewis-cubic-notes.jpg"/>
          <p:cNvPicPr>
            <a:picLocks noChangeAspect="1" noChangeArrowheads="1"/>
          </p:cNvPicPr>
          <p:nvPr/>
        </p:nvPicPr>
        <p:blipFill>
          <a:blip r:embed="rId2"/>
          <a:srcRect/>
          <a:stretch>
            <a:fillRect/>
          </a:stretch>
        </p:blipFill>
        <p:spPr bwMode="auto">
          <a:xfrm>
            <a:off x="5643570" y="1000108"/>
            <a:ext cx="3143252" cy="3520443"/>
          </a:xfrm>
          <a:prstGeom prst="rect">
            <a:avLst/>
          </a:prstGeom>
          <a:noFill/>
        </p:spPr>
      </p:pic>
      <p:sp>
        <p:nvSpPr>
          <p:cNvPr id="3" name="TextBox 2"/>
          <p:cNvSpPr txBox="1"/>
          <p:nvPr/>
        </p:nvSpPr>
        <p:spPr>
          <a:xfrm>
            <a:off x="6929454" y="4071942"/>
            <a:ext cx="2071702" cy="646331"/>
          </a:xfrm>
          <a:prstGeom prst="rect">
            <a:avLst/>
          </a:prstGeom>
          <a:solidFill>
            <a:srgbClr val="FFFFCC"/>
          </a:solidFill>
        </p:spPr>
        <p:txBody>
          <a:bodyPr wrap="square" rtlCol="0">
            <a:spAutoFit/>
          </a:bodyPr>
          <a:lstStyle/>
          <a:p>
            <a:r>
              <a:rPr lang="en-US" dirty="0" smtClean="0"/>
              <a:t>Lewis lecture notes, ca 1902</a:t>
            </a:r>
            <a:endParaRPr lang="en-IN" dirty="0"/>
          </a:p>
        </p:txBody>
      </p:sp>
      <p:sp>
        <p:nvSpPr>
          <p:cNvPr id="4" name="TextBox 3"/>
          <p:cNvSpPr txBox="1"/>
          <p:nvPr/>
        </p:nvSpPr>
        <p:spPr>
          <a:xfrm>
            <a:off x="714348" y="357166"/>
            <a:ext cx="7358114" cy="461665"/>
          </a:xfrm>
          <a:prstGeom prst="rect">
            <a:avLst/>
          </a:prstGeom>
          <a:noFill/>
        </p:spPr>
        <p:txBody>
          <a:bodyPr wrap="square" rtlCol="0">
            <a:spAutoFit/>
          </a:bodyPr>
          <a:lstStyle/>
          <a:p>
            <a:r>
              <a:rPr lang="en-US" sz="2400" b="1" i="1" dirty="0" smtClean="0">
                <a:solidFill>
                  <a:srgbClr val="FF0000"/>
                </a:solidFill>
                <a:latin typeface="Arial" pitchFamily="34" charset="0"/>
                <a:cs typeface="Arial" pitchFamily="34" charset="0"/>
              </a:rPr>
              <a:t>CONCEPTION TO DELIVERY : FIFTEEN YEARS</a:t>
            </a:r>
            <a:endParaRPr lang="en-IN" sz="2400" b="1" i="1" dirty="0">
              <a:solidFill>
                <a:srgbClr val="FF0000"/>
              </a:solidFill>
              <a:latin typeface="Arial" pitchFamily="34" charset="0"/>
              <a:cs typeface="Arial" pitchFamily="34" charset="0"/>
            </a:endParaRPr>
          </a:p>
        </p:txBody>
      </p:sp>
      <p:sp>
        <p:nvSpPr>
          <p:cNvPr id="5" name="TextBox 4"/>
          <p:cNvSpPr txBox="1"/>
          <p:nvPr/>
        </p:nvSpPr>
        <p:spPr>
          <a:xfrm>
            <a:off x="0" y="1052736"/>
            <a:ext cx="5500694" cy="4409003"/>
          </a:xfrm>
          <a:prstGeom prst="rect">
            <a:avLst/>
          </a:prstGeom>
          <a:noFill/>
        </p:spPr>
        <p:txBody>
          <a:bodyPr wrap="square" rtlCol="0">
            <a:spAutoFit/>
          </a:bodyPr>
          <a:lstStyle/>
          <a:p>
            <a:pPr algn="just">
              <a:buFont typeface="Wingdings" pitchFamily="2" charset="2"/>
              <a:buChar char="Ø"/>
            </a:pPr>
            <a:r>
              <a:rPr lang="en-US" dirty="0" smtClean="0"/>
              <a:t> </a:t>
            </a:r>
            <a:r>
              <a:rPr lang="en-US" dirty="0" smtClean="0">
                <a:latin typeface="Arial"/>
                <a:cs typeface="Arial"/>
              </a:rPr>
              <a:t>Lewis conceived his ideas of bonding while a PhD student at Harvard</a:t>
            </a:r>
          </a:p>
          <a:p>
            <a:pPr algn="just">
              <a:buFont typeface="Wingdings" pitchFamily="2" charset="2"/>
              <a:buChar char="Ø"/>
            </a:pPr>
            <a:endParaRPr lang="en-US" dirty="0" smtClean="0">
              <a:latin typeface="Arial"/>
              <a:cs typeface="Arial"/>
            </a:endParaRPr>
          </a:p>
          <a:p>
            <a:pPr algn="just">
              <a:buFont typeface="Wingdings" pitchFamily="2" charset="2"/>
              <a:buChar char="Ø"/>
            </a:pPr>
            <a:r>
              <a:rPr lang="en-US" dirty="0" smtClean="0">
                <a:latin typeface="Arial"/>
                <a:cs typeface="Arial"/>
              </a:rPr>
              <a:t> Received no encouragement from his PhD mentor, Professor Richards</a:t>
            </a:r>
          </a:p>
          <a:p>
            <a:pPr algn="just">
              <a:buFont typeface="Wingdings" pitchFamily="2" charset="2"/>
              <a:buChar char="Ø"/>
            </a:pPr>
            <a:endParaRPr lang="en-US" dirty="0" smtClean="0">
              <a:latin typeface="Arial"/>
              <a:cs typeface="Arial"/>
            </a:endParaRPr>
          </a:p>
          <a:p>
            <a:pPr algn="just">
              <a:buFont typeface="Wingdings" pitchFamily="2" charset="2"/>
              <a:buChar char="Ø"/>
            </a:pPr>
            <a:r>
              <a:rPr lang="en-US" dirty="0" smtClean="0">
                <a:latin typeface="Arial"/>
                <a:cs typeface="Arial"/>
              </a:rPr>
              <a:t> Professor Richards  held the view that anything unobservable is not real and only good measurements can lead to good science. He called bonds, a crude method of representation of some facts about chemical reactions</a:t>
            </a:r>
            <a:r>
              <a:rPr lang="en-US" dirty="0">
                <a:latin typeface="Arial"/>
                <a:cs typeface="Arial"/>
              </a:rPr>
              <a:t> </a:t>
            </a:r>
            <a:r>
              <a:rPr lang="en-US" dirty="0" smtClean="0">
                <a:latin typeface="Arial"/>
                <a:cs typeface="Arial"/>
              </a:rPr>
              <a:t>and a mode of representation is not an explanation. He believed that chemical bonds belonged to the realm of metaphysics</a:t>
            </a:r>
          </a:p>
          <a:p>
            <a:pPr>
              <a:buFont typeface="Wingdings" pitchFamily="2" charset="2"/>
              <a:buChar char="Ø"/>
            </a:pPr>
            <a:endParaRPr lang="en-US" dirty="0" smtClean="0"/>
          </a:p>
        </p:txBody>
      </p:sp>
      <p:sp>
        <p:nvSpPr>
          <p:cNvPr id="6" name="TextBox 5"/>
          <p:cNvSpPr txBox="1"/>
          <p:nvPr/>
        </p:nvSpPr>
        <p:spPr>
          <a:xfrm>
            <a:off x="0" y="5157192"/>
            <a:ext cx="8964488" cy="1477328"/>
          </a:xfrm>
          <a:prstGeom prst="rect">
            <a:avLst/>
          </a:prstGeom>
          <a:solidFill>
            <a:srgbClr val="FFFFCC"/>
          </a:solidFill>
        </p:spPr>
        <p:txBody>
          <a:bodyPr wrap="square" rtlCol="0">
            <a:spAutoFit/>
          </a:bodyPr>
          <a:lstStyle/>
          <a:p>
            <a:pPr algn="ctr"/>
            <a:r>
              <a:rPr lang="en-US" i="1" dirty="0" smtClean="0"/>
              <a:t> “ </a:t>
            </a:r>
            <a:r>
              <a:rPr lang="en-US" i="1" dirty="0" smtClean="0">
                <a:latin typeface="Arial"/>
                <a:cs typeface="Arial"/>
              </a:rPr>
              <a:t>A few years later , I had very much the same idea of atomic and molecular structure as I now hold and had a great desire to expound them , but could not find a soul sufficiently interested in hearing the theory, There was a great deal of research being done ay the (Harvard) University, but as I see it the spirit of research was dead “</a:t>
            </a:r>
          </a:p>
          <a:p>
            <a:pPr algn="ctr"/>
            <a:r>
              <a:rPr lang="en-US" i="1" dirty="0" smtClean="0">
                <a:latin typeface="Arial"/>
                <a:cs typeface="Arial"/>
              </a:rPr>
              <a:t>                                                        G. N. Lewis to Robert </a:t>
            </a:r>
            <a:r>
              <a:rPr lang="en-US" i="1" dirty="0" err="1" smtClean="0">
                <a:latin typeface="Arial"/>
                <a:cs typeface="Arial"/>
              </a:rPr>
              <a:t>Mulliken</a:t>
            </a:r>
            <a:r>
              <a:rPr lang="en-US" i="1" dirty="0" smtClean="0">
                <a:latin typeface="Arial"/>
                <a:cs typeface="Arial"/>
              </a:rPr>
              <a:t>, 28 October 1919</a:t>
            </a:r>
            <a:endParaRPr lang="en-IN" i="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US" sz="2400" b="1" i="1" dirty="0" smtClean="0">
                <a:solidFill>
                  <a:srgbClr val="FF0000"/>
                </a:solidFill>
                <a:latin typeface="Arial"/>
                <a:cs typeface="Arial"/>
              </a:rPr>
              <a:t>THE CUBICAL ATOM: RESOLUTION OF A DILEMMA</a:t>
            </a:r>
            <a:endParaRPr lang="en-US" sz="2400" b="1" i="1" dirty="0">
              <a:solidFill>
                <a:srgbClr val="FF0000"/>
              </a:solidFill>
              <a:latin typeface="Arial"/>
              <a:cs typeface="Arial"/>
            </a:endParaRPr>
          </a:p>
        </p:txBody>
      </p:sp>
      <p:sp>
        <p:nvSpPr>
          <p:cNvPr id="3" name="Content Placeholder 2"/>
          <p:cNvSpPr>
            <a:spLocks noGrp="1"/>
          </p:cNvSpPr>
          <p:nvPr>
            <p:ph idx="1"/>
          </p:nvPr>
        </p:nvSpPr>
        <p:spPr>
          <a:xfrm>
            <a:off x="179512" y="836712"/>
            <a:ext cx="8712968" cy="5688632"/>
          </a:xfrm>
        </p:spPr>
        <p:txBody>
          <a:bodyPr>
            <a:noAutofit/>
          </a:bodyPr>
          <a:lstStyle/>
          <a:p>
            <a:pPr algn="just"/>
            <a:r>
              <a:rPr lang="en-US" sz="2000" dirty="0" smtClean="0">
                <a:latin typeface="Arial"/>
                <a:cs typeface="Arial"/>
              </a:rPr>
              <a:t>It was widely believed at that time ( and Lewis subscribed to this view) that two distinct type of bonds were required in chemistry, the polar electron transfer bond for ionic salts and some kind of non polar bond to represent  non ionic organic compounds</a:t>
            </a:r>
          </a:p>
          <a:p>
            <a:pPr marL="0" indent="0" algn="just">
              <a:buNone/>
            </a:pPr>
            <a:endParaRPr lang="en-US" sz="2000" dirty="0" smtClean="0">
              <a:latin typeface="Arial"/>
              <a:cs typeface="Arial"/>
            </a:endParaRPr>
          </a:p>
          <a:p>
            <a:pPr algn="just"/>
            <a:r>
              <a:rPr lang="en-US" sz="2000" dirty="0" smtClean="0">
                <a:latin typeface="Arial"/>
                <a:cs typeface="Arial"/>
              </a:rPr>
              <a:t>Sometime between 1913 to 1916, Lewis was able to resolve his dilemma by using the cubical atom to arrive at the concept of shared electron pair bond which resulted in the “ </a:t>
            </a:r>
            <a:r>
              <a:rPr lang="en-US" sz="2000" b="1" i="1" dirty="0" smtClean="0">
                <a:solidFill>
                  <a:srgbClr val="000090"/>
                </a:solidFill>
                <a:latin typeface="Arial"/>
                <a:cs typeface="Arial"/>
              </a:rPr>
              <a:t>simple assumption that the chemical bond is at all times and in all molecules  merely a pair of electrons jointly held by two atoms</a:t>
            </a:r>
            <a:r>
              <a:rPr lang="en-US" sz="2000" b="1" dirty="0" smtClean="0">
                <a:latin typeface="Arial"/>
                <a:cs typeface="Arial"/>
              </a:rPr>
              <a:t>”.  </a:t>
            </a:r>
          </a:p>
          <a:p>
            <a:pPr marL="0" indent="0" algn="just">
              <a:buNone/>
            </a:pPr>
            <a:endParaRPr lang="en-US" sz="2000" b="1" dirty="0" smtClean="0">
              <a:latin typeface="Arial"/>
              <a:cs typeface="Arial"/>
            </a:endParaRPr>
          </a:p>
          <a:p>
            <a:pPr algn="just"/>
            <a:r>
              <a:rPr lang="en-US" sz="2000" dirty="0" smtClean="0">
                <a:latin typeface="Arial"/>
                <a:cs typeface="Arial"/>
              </a:rPr>
              <a:t>This removed the dichotomy of two distinct bond types </a:t>
            </a:r>
            <a:r>
              <a:rPr lang="en-US" sz="2000" dirty="0" smtClean="0">
                <a:solidFill>
                  <a:srgbClr val="000090"/>
                </a:solidFill>
                <a:latin typeface="Arial"/>
                <a:cs typeface="Arial"/>
              </a:rPr>
              <a:t>“</a:t>
            </a:r>
            <a:r>
              <a:rPr lang="en-US" sz="2000" b="1" i="1" dirty="0" smtClean="0">
                <a:solidFill>
                  <a:srgbClr val="000090"/>
                </a:solidFill>
                <a:latin typeface="Arial"/>
                <a:cs typeface="Arial"/>
              </a:rPr>
              <a:t>so repugnant to that chemical instinct which leads so irresistibly  to the belief that all types of chemical union are essentially one and the same”</a:t>
            </a:r>
          </a:p>
          <a:p>
            <a:pPr algn="just"/>
            <a:endParaRPr lang="en-US" sz="2000" dirty="0">
              <a:solidFill>
                <a:srgbClr val="000090"/>
              </a:solidFill>
              <a:latin typeface="Arial"/>
              <a:cs typeface="Arial"/>
            </a:endParaRPr>
          </a:p>
          <a:p>
            <a:pPr algn="just"/>
            <a:r>
              <a:rPr lang="en-US" sz="2000" dirty="0" smtClean="0">
                <a:latin typeface="Arial"/>
                <a:cs typeface="Arial"/>
              </a:rPr>
              <a:t>Yet, the cubical atom model was unable to represent a triple bond and  Lewis realized that it needed further refinements</a:t>
            </a:r>
            <a:endParaRPr lang="en-US" sz="2000" dirty="0">
              <a:latin typeface="Arial"/>
              <a:cs typeface="Arial"/>
            </a:endParaRPr>
          </a:p>
        </p:txBody>
      </p:sp>
    </p:spTree>
    <p:extLst>
      <p:ext uri="{BB962C8B-B14F-4D97-AF65-F5344CB8AC3E}">
        <p14:creationId xmlns:p14="http://schemas.microsoft.com/office/powerpoint/2010/main" val="1834878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7643866" cy="296842"/>
          </a:xfrm>
        </p:spPr>
        <p:txBody>
          <a:bodyPr>
            <a:normAutofit fontScale="90000"/>
          </a:bodyPr>
          <a:lstStyle/>
          <a:p>
            <a:r>
              <a:rPr lang="en-US" sz="2400" b="1" i="1" dirty="0" smtClean="0">
                <a:solidFill>
                  <a:srgbClr val="FF0000"/>
                </a:solidFill>
                <a:latin typeface="Arial" pitchFamily="34" charset="0"/>
                <a:cs typeface="Arial" pitchFamily="34" charset="0"/>
              </a:rPr>
              <a:t>THE KOSSEL’S THEORY OF CHEMICAL BONDING</a:t>
            </a:r>
            <a:endParaRPr lang="en-IN" sz="2400" b="1" i="1" dirty="0">
              <a:solidFill>
                <a:srgbClr val="FF0000"/>
              </a:solidFill>
              <a:latin typeface="Arial" pitchFamily="34" charset="0"/>
              <a:cs typeface="Arial" pitchFamily="34" charset="0"/>
            </a:endParaRPr>
          </a:p>
        </p:txBody>
      </p:sp>
      <p:pic>
        <p:nvPicPr>
          <p:cNvPr id="20482" name="Picture 2" descr="Image result for walther kossel"/>
          <p:cNvPicPr>
            <a:picLocks noChangeAspect="1" noChangeArrowheads="1"/>
          </p:cNvPicPr>
          <p:nvPr/>
        </p:nvPicPr>
        <p:blipFill>
          <a:blip r:embed="rId2"/>
          <a:srcRect/>
          <a:stretch>
            <a:fillRect/>
          </a:stretch>
        </p:blipFill>
        <p:spPr bwMode="auto">
          <a:xfrm>
            <a:off x="6429388" y="1154388"/>
            <a:ext cx="1643074" cy="2250786"/>
          </a:xfrm>
          <a:prstGeom prst="rect">
            <a:avLst/>
          </a:prstGeom>
          <a:noFill/>
        </p:spPr>
      </p:pic>
      <p:sp>
        <p:nvSpPr>
          <p:cNvPr id="5" name="TextBox 4"/>
          <p:cNvSpPr txBox="1"/>
          <p:nvPr/>
        </p:nvSpPr>
        <p:spPr>
          <a:xfrm>
            <a:off x="5929322" y="3500438"/>
            <a:ext cx="3214678" cy="338554"/>
          </a:xfrm>
          <a:prstGeom prst="rect">
            <a:avLst/>
          </a:prstGeom>
          <a:solidFill>
            <a:srgbClr val="FFFFCC"/>
          </a:solidFill>
        </p:spPr>
        <p:txBody>
          <a:bodyPr wrap="square" rtlCol="0">
            <a:spAutoFit/>
          </a:bodyPr>
          <a:lstStyle/>
          <a:p>
            <a:r>
              <a:rPr lang="en-US" sz="1600" dirty="0" smtClean="0">
                <a:latin typeface="Arial" pitchFamily="34" charset="0"/>
                <a:cs typeface="Arial" pitchFamily="34" charset="0"/>
              </a:rPr>
              <a:t>January 4, 1988 – May 22, 1956</a:t>
            </a:r>
            <a:endParaRPr lang="en-IN" sz="1600" dirty="0">
              <a:latin typeface="Arial" pitchFamily="34" charset="0"/>
              <a:cs typeface="Arial" pitchFamily="34" charset="0"/>
            </a:endParaRPr>
          </a:p>
        </p:txBody>
      </p:sp>
      <p:sp>
        <p:nvSpPr>
          <p:cNvPr id="6" name="TextBox 5"/>
          <p:cNvSpPr txBox="1"/>
          <p:nvPr/>
        </p:nvSpPr>
        <p:spPr>
          <a:xfrm>
            <a:off x="4714876" y="714356"/>
            <a:ext cx="4429124" cy="338554"/>
          </a:xfrm>
          <a:prstGeom prst="rect">
            <a:avLst/>
          </a:prstGeom>
          <a:solidFill>
            <a:srgbClr val="FFFFCC"/>
          </a:solidFill>
        </p:spPr>
        <p:txBody>
          <a:bodyPr wrap="square" rtlCol="0">
            <a:spAutoFit/>
          </a:bodyPr>
          <a:lstStyle/>
          <a:p>
            <a:r>
              <a:rPr lang="en-US" sz="1600" b="1" i="1" dirty="0" smtClean="0">
                <a:latin typeface="Arial" pitchFamily="34" charset="0"/>
                <a:cs typeface="Arial" pitchFamily="34" charset="0"/>
              </a:rPr>
              <a:t>W. </a:t>
            </a:r>
            <a:r>
              <a:rPr lang="en-US" sz="1600" b="1" i="1" dirty="0" err="1" smtClean="0">
                <a:latin typeface="Arial" pitchFamily="34" charset="0"/>
                <a:cs typeface="Arial" pitchFamily="34" charset="0"/>
              </a:rPr>
              <a:t>Kossell</a:t>
            </a:r>
            <a:r>
              <a:rPr lang="en-US" sz="1600" b="1" i="1" dirty="0" smtClean="0">
                <a:latin typeface="Arial" pitchFamily="34" charset="0"/>
                <a:cs typeface="Arial" pitchFamily="34" charset="0"/>
              </a:rPr>
              <a:t>, Ann. </a:t>
            </a:r>
            <a:r>
              <a:rPr lang="en-US" sz="1600" b="1" i="1" dirty="0" err="1" smtClean="0">
                <a:latin typeface="Arial" pitchFamily="34" charset="0"/>
                <a:cs typeface="Arial" pitchFamily="34" charset="0"/>
              </a:rPr>
              <a:t>Physik</a:t>
            </a:r>
            <a:r>
              <a:rPr lang="en-US" sz="1600" b="1" i="1" dirty="0" smtClean="0">
                <a:latin typeface="Arial" pitchFamily="34" charset="0"/>
                <a:cs typeface="Arial" pitchFamily="34" charset="0"/>
              </a:rPr>
              <a:t>, 49, 229-362, 1916</a:t>
            </a:r>
            <a:endParaRPr lang="en-IN" sz="1600" b="1" i="1" dirty="0">
              <a:latin typeface="Arial" pitchFamily="34" charset="0"/>
              <a:cs typeface="Arial" pitchFamily="34" charset="0"/>
            </a:endParaRPr>
          </a:p>
        </p:txBody>
      </p:sp>
      <p:sp>
        <p:nvSpPr>
          <p:cNvPr id="8" name="TextBox 7"/>
          <p:cNvSpPr txBox="1"/>
          <p:nvPr/>
        </p:nvSpPr>
        <p:spPr>
          <a:xfrm>
            <a:off x="214282" y="1214422"/>
            <a:ext cx="5357850" cy="2862322"/>
          </a:xfrm>
          <a:prstGeom prst="rect">
            <a:avLst/>
          </a:prstGeom>
          <a:noFill/>
        </p:spPr>
        <p:txBody>
          <a:bodyPr wrap="square" rtlCol="0">
            <a:spAutoFit/>
          </a:bodyPr>
          <a:lstStyle/>
          <a:p>
            <a:pPr algn="just"/>
            <a:r>
              <a:rPr lang="en-US" dirty="0" smtClean="0">
                <a:latin typeface="Arial" pitchFamily="34" charset="0"/>
                <a:cs typeface="Arial" pitchFamily="34" charset="0"/>
              </a:rPr>
              <a:t>Only the outermost electrons can participate in chemical bonding</a:t>
            </a:r>
          </a:p>
          <a:p>
            <a:pPr algn="just"/>
            <a:r>
              <a:rPr lang="en-US" dirty="0" smtClean="0">
                <a:latin typeface="Arial" pitchFamily="34" charset="0"/>
                <a:cs typeface="Arial" pitchFamily="34" charset="0"/>
              </a:rPr>
              <a:t>“ In hydrogen molecule, two electrons occupy the same circular orbit in a plane perpendicular to the midline between the two nuclei and nitrogen molecule the two nuclei each with a pair of K electrons are held together by 10 electrons moving in the same circular orbit in the plane midway between the nuclei and the plane perpendicular to the intermolecular line”</a:t>
            </a:r>
            <a:endParaRPr lang="en-IN" dirty="0">
              <a:latin typeface="Arial" pitchFamily="34" charset="0"/>
              <a:cs typeface="Arial" pitchFamily="34" charset="0"/>
            </a:endParaRPr>
          </a:p>
        </p:txBody>
      </p:sp>
      <p:sp>
        <p:nvSpPr>
          <p:cNvPr id="9" name="TextBox 8"/>
          <p:cNvSpPr txBox="1"/>
          <p:nvPr/>
        </p:nvSpPr>
        <p:spPr>
          <a:xfrm>
            <a:off x="142844" y="4286256"/>
            <a:ext cx="8715436" cy="2308324"/>
          </a:xfrm>
          <a:prstGeom prst="rect">
            <a:avLst/>
          </a:prstGeom>
          <a:solidFill>
            <a:srgbClr val="FFFFCC"/>
          </a:solidFill>
        </p:spPr>
        <p:txBody>
          <a:bodyPr wrap="square" rtlCol="0">
            <a:spAutoFit/>
          </a:bodyPr>
          <a:lstStyle/>
          <a:p>
            <a:pPr algn="just"/>
            <a:r>
              <a:rPr lang="en-IN" i="1" dirty="0" smtClean="0">
                <a:latin typeface="Arial" pitchFamily="34" charset="0"/>
                <a:cs typeface="Arial" pitchFamily="34" charset="0"/>
              </a:rPr>
              <a:t>“ Comparison is often made of G. N. Lewis‘s  paper and the paper by W. Kossel that was published in the same year. Kossel's paper (133 pages) was much longer than Lewis' (22 pages). Even so, I think that Kossel's paper represented </a:t>
            </a:r>
            <a:r>
              <a:rPr lang="en-IN" b="1" i="1" dirty="0" smtClean="0">
                <a:latin typeface="Arial" pitchFamily="34" charset="0"/>
                <a:cs typeface="Arial" pitchFamily="34" charset="0"/>
              </a:rPr>
              <a:t>no </a:t>
            </a:r>
            <a:r>
              <a:rPr lang="en-IN" i="1" dirty="0" smtClean="0">
                <a:latin typeface="Arial" pitchFamily="34" charset="0"/>
                <a:cs typeface="Arial" pitchFamily="34" charset="0"/>
              </a:rPr>
              <a:t>significant contribution. Much of it is nonsense. He gave a long discussion of electrostatic valence, but nothing about covalence, although he suggested electronic structures for some molecules in which the electrons were related to two nuclei”  </a:t>
            </a:r>
          </a:p>
          <a:p>
            <a:pPr algn="just"/>
            <a:endParaRPr lang="en-IN" i="1" dirty="0" smtClean="0">
              <a:latin typeface="Arial" pitchFamily="34" charset="0"/>
              <a:cs typeface="Arial" pitchFamily="34" charset="0"/>
            </a:endParaRPr>
          </a:p>
          <a:p>
            <a:pPr algn="just"/>
            <a:r>
              <a:rPr lang="en-US" i="1" dirty="0" smtClean="0">
                <a:latin typeface="Arial" pitchFamily="34" charset="0"/>
                <a:cs typeface="Arial" pitchFamily="34" charset="0"/>
              </a:rPr>
              <a:t>                                                       </a:t>
            </a:r>
            <a:r>
              <a:rPr lang="en-US" i="1" dirty="0" err="1" smtClean="0">
                <a:latin typeface="Arial" pitchFamily="34" charset="0"/>
                <a:cs typeface="Arial" pitchFamily="34" charset="0"/>
              </a:rPr>
              <a:t>Linus</a:t>
            </a:r>
            <a:r>
              <a:rPr lang="en-US" i="1" dirty="0" smtClean="0">
                <a:latin typeface="Arial" pitchFamily="34" charset="0"/>
                <a:cs typeface="Arial" pitchFamily="34" charset="0"/>
              </a:rPr>
              <a:t> Pauling in </a:t>
            </a:r>
            <a:r>
              <a:rPr lang="en-US" i="1" dirty="0" err="1" smtClean="0">
                <a:latin typeface="Arial" pitchFamily="34" charset="0"/>
                <a:cs typeface="Arial" pitchFamily="34" charset="0"/>
              </a:rPr>
              <a:t>J.Chem</a:t>
            </a:r>
            <a:r>
              <a:rPr lang="en-US" i="1" dirty="0" smtClean="0">
                <a:latin typeface="Arial" pitchFamily="34" charset="0"/>
                <a:cs typeface="Arial" pitchFamily="34" charset="0"/>
              </a:rPr>
              <a:t>. Educ., 61(3), 203, 1984</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80920" cy="720080"/>
          </a:xfrm>
        </p:spPr>
        <p:txBody>
          <a:bodyPr anchor="b" anchorCtr="0">
            <a:normAutofit fontScale="90000"/>
          </a:bodyPr>
          <a:lstStyle/>
          <a:p>
            <a:r>
              <a:rPr lang="en-US" sz="2400" b="1" i="1" dirty="0" smtClean="0">
                <a:solidFill>
                  <a:srgbClr val="FF0000"/>
                </a:solidFill>
                <a:latin typeface="Arial"/>
                <a:cs typeface="Arial"/>
              </a:rPr>
              <a:t>LEWIS AND LANGMUIR: TWO CONTRASTING PERSONALITIES</a:t>
            </a:r>
            <a:endParaRPr lang="en-US" sz="2400" i="1" dirty="0">
              <a:solidFill>
                <a:srgbClr val="FF0000"/>
              </a:solidFill>
              <a:latin typeface="Arial"/>
              <a:cs typeface="Arial"/>
            </a:endParaRPr>
          </a:p>
        </p:txBody>
      </p:sp>
      <p:sp>
        <p:nvSpPr>
          <p:cNvPr id="4" name="Content Placeholder 2"/>
          <p:cNvSpPr>
            <a:spLocks noGrp="1"/>
          </p:cNvSpPr>
          <p:nvPr>
            <p:ph idx="1"/>
          </p:nvPr>
        </p:nvSpPr>
        <p:spPr>
          <a:xfrm>
            <a:off x="467544" y="1052736"/>
            <a:ext cx="8424936" cy="5616624"/>
          </a:xfrm>
        </p:spPr>
        <p:txBody>
          <a:bodyPr>
            <a:normAutofit fontScale="92500" lnSpcReduction="20000"/>
          </a:bodyPr>
          <a:lstStyle/>
          <a:p>
            <a:pPr algn="just">
              <a:spcBef>
                <a:spcPts val="600"/>
              </a:spcBef>
            </a:pPr>
            <a:r>
              <a:rPr lang="en-US" sz="2000" dirty="0" smtClean="0">
                <a:latin typeface="Arial" pitchFamily="34" charset="0"/>
                <a:cs typeface="Arial" pitchFamily="34" charset="0"/>
              </a:rPr>
              <a:t>Langmuir published a series of papers beginning 1919. The first was titled “ the arrangement of electrons in atoms and molecules”, J. Amer. Chem. Soc., 14, 868 and 1543, 1919.  </a:t>
            </a:r>
          </a:p>
          <a:p>
            <a:pPr algn="just">
              <a:spcBef>
                <a:spcPts val="600"/>
              </a:spcBef>
            </a:pPr>
            <a:r>
              <a:rPr lang="en-US" sz="2000" dirty="0" smtClean="0">
                <a:latin typeface="Arial" pitchFamily="34" charset="0"/>
                <a:cs typeface="Arial" pitchFamily="34" charset="0"/>
              </a:rPr>
              <a:t>Between 1919 to 1921, he published  additional ten papers and delivered numerous lectures, extending, refining and popularizing Lewis’s concepts. While doing so he tacitly accepted Lewis’s concept of static atom</a:t>
            </a:r>
          </a:p>
          <a:p>
            <a:pPr algn="just">
              <a:spcBef>
                <a:spcPts val="600"/>
              </a:spcBef>
            </a:pPr>
            <a:r>
              <a:rPr lang="en-US" sz="2000" dirty="0" smtClean="0">
                <a:latin typeface="Arial" pitchFamily="34" charset="0"/>
                <a:cs typeface="Arial" pitchFamily="34" charset="0"/>
              </a:rPr>
              <a:t>His postulates also were received with  skepticism by the physicists as it violated some basic laws of physics</a:t>
            </a:r>
          </a:p>
          <a:p>
            <a:pPr algn="just">
              <a:spcBef>
                <a:spcPts val="600"/>
              </a:spcBef>
            </a:pPr>
            <a:r>
              <a:rPr lang="en-US" sz="2000" dirty="0" smtClean="0">
                <a:latin typeface="Arial" pitchFamily="34" charset="0"/>
                <a:cs typeface="Arial" pitchFamily="34" charset="0"/>
              </a:rPr>
              <a:t>Langmuir introduced terms such as “</a:t>
            </a:r>
            <a:r>
              <a:rPr lang="en-US" sz="2000" dirty="0" err="1" smtClean="0">
                <a:latin typeface="Arial" pitchFamily="34" charset="0"/>
                <a:cs typeface="Arial" pitchFamily="34" charset="0"/>
              </a:rPr>
              <a:t>electroneutrality</a:t>
            </a:r>
            <a:r>
              <a:rPr lang="en-US" sz="2000" dirty="0" smtClean="0">
                <a:latin typeface="Arial" pitchFamily="34" charset="0"/>
                <a:cs typeface="Arial" pitchFamily="34" charset="0"/>
              </a:rPr>
              <a:t>”, “isoelectronic principle”, the “octet rule” and “covalent” bond</a:t>
            </a:r>
          </a:p>
          <a:p>
            <a:pPr algn="just">
              <a:spcBef>
                <a:spcPts val="600"/>
              </a:spcBef>
            </a:pPr>
            <a:r>
              <a:rPr lang="en-US" sz="2000" dirty="0" smtClean="0">
                <a:latin typeface="Arial" pitchFamily="34" charset="0"/>
                <a:cs typeface="Arial" pitchFamily="34" charset="0"/>
              </a:rPr>
              <a:t>Langmuir was a superb communicator and a dynamic speaker. Although Lewis was initially pleased with the publicity his theory was receiving, he realized that with the passage of time, Langmuir was receiving most of the credit. This upset Lewis.</a:t>
            </a:r>
          </a:p>
          <a:p>
            <a:pPr algn="just">
              <a:spcBef>
                <a:spcPts val="600"/>
              </a:spcBef>
            </a:pPr>
            <a:r>
              <a:rPr lang="en-US" sz="2000" dirty="0" smtClean="0">
                <a:latin typeface="Arial" pitchFamily="34" charset="0"/>
                <a:cs typeface="Arial" pitchFamily="34" charset="0"/>
              </a:rPr>
              <a:t>There is little doubt that Langmuir accelerated the acceptance of the Lewis electron pair bond amongst the chemical community and his personal reputation played a key part.</a:t>
            </a:r>
          </a:p>
          <a:p>
            <a:pPr algn="just">
              <a:spcBef>
                <a:spcPts val="600"/>
              </a:spcBef>
            </a:pPr>
            <a:r>
              <a:rPr lang="en-US" sz="2000" dirty="0" smtClean="0">
                <a:latin typeface="Arial" pitchFamily="34" charset="0"/>
                <a:cs typeface="Arial" pitchFamily="34" charset="0"/>
              </a:rPr>
              <a:t>Langmuir </a:t>
            </a:r>
            <a:r>
              <a:rPr lang="en-US" sz="2000" dirty="0">
                <a:latin typeface="Arial" pitchFamily="34" charset="0"/>
                <a:cs typeface="Arial" pitchFamily="34" charset="0"/>
              </a:rPr>
              <a:t>was </a:t>
            </a:r>
            <a:r>
              <a:rPr lang="en-US" sz="2000" dirty="0" err="1">
                <a:latin typeface="Arial" pitchFamily="34" charset="0"/>
                <a:cs typeface="Arial" pitchFamily="34" charset="0"/>
              </a:rPr>
              <a:t>sauve</a:t>
            </a:r>
            <a:r>
              <a:rPr lang="en-US" sz="2000" dirty="0">
                <a:latin typeface="Arial" pitchFamily="34" charset="0"/>
                <a:cs typeface="Arial" pitchFamily="34" charset="0"/>
              </a:rPr>
              <a:t>, polished, </a:t>
            </a:r>
            <a:r>
              <a:rPr lang="en-US" sz="2000" dirty="0" smtClean="0">
                <a:latin typeface="Arial" pitchFamily="34" charset="0"/>
                <a:cs typeface="Arial" pitchFamily="34" charset="0"/>
              </a:rPr>
              <a:t>diplomatic, discreet and </a:t>
            </a:r>
            <a:r>
              <a:rPr lang="en-US" sz="2000" dirty="0">
                <a:latin typeface="Arial" pitchFamily="34" charset="0"/>
                <a:cs typeface="Arial" pitchFamily="34" charset="0"/>
              </a:rPr>
              <a:t>one who meticulously cultivated his peers</a:t>
            </a:r>
            <a:r>
              <a:rPr lang="en-US" sz="2000" dirty="0" smtClean="0">
                <a:latin typeface="Arial" pitchFamily="34" charset="0"/>
                <a:cs typeface="Arial" pitchFamily="34" charset="0"/>
              </a:rPr>
              <a:t>, both, on and off at work especially</a:t>
            </a:r>
            <a:r>
              <a:rPr lang="en-US" sz="2000" dirty="0">
                <a:latin typeface="Arial" pitchFamily="34" charset="0"/>
                <a:cs typeface="Arial" pitchFamily="34" charset="0"/>
              </a:rPr>
              <a:t> </a:t>
            </a:r>
            <a:r>
              <a:rPr lang="en-US" sz="2000" dirty="0" smtClean="0">
                <a:latin typeface="Arial" pitchFamily="34" charset="0"/>
                <a:cs typeface="Arial" pitchFamily="34" charset="0"/>
              </a:rPr>
              <a:t>in </a:t>
            </a:r>
            <a:r>
              <a:rPr lang="en-US" sz="2000" dirty="0" smtClean="0">
                <a:latin typeface="Arial" pitchFamily="34" charset="0"/>
                <a:cs typeface="Arial" pitchFamily="34" charset="0"/>
              </a:rPr>
              <a:t>Europe, everything that Lewis was not !</a:t>
            </a:r>
            <a:endParaRPr lang="en-US" sz="2000" dirty="0">
              <a:latin typeface="Arial" pitchFamily="34" charset="0"/>
              <a:cs typeface="Arial" pitchFamily="34" charset="0"/>
            </a:endParaRPr>
          </a:p>
          <a:p>
            <a:pPr algn="just">
              <a:spcBef>
                <a:spcPts val="600"/>
              </a:spcBef>
            </a:pPr>
            <a:endParaRPr lang="en-US" sz="2000" dirty="0" smtClean="0">
              <a:latin typeface="Arial" pitchFamily="34" charset="0"/>
              <a:cs typeface="Arial" pitchFamily="34" charset="0"/>
            </a:endParaRPr>
          </a:p>
          <a:p>
            <a:pPr>
              <a:lnSpc>
                <a:spcPct val="100000"/>
              </a:lnSpc>
              <a:spcBef>
                <a:spcPts val="600"/>
              </a:spcBef>
              <a:buSzPct val="80000"/>
              <a:buFont typeface="Courier New" panose="02070309020205020404" pitchFamily="49" charset="0"/>
              <a:buChar char="o"/>
            </a:pPr>
            <a:endParaRPr lang="en-US" sz="20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A013F82-EE5E-44EE-A61D-E31C6657F26F}" type="slidenum">
              <a:rPr lang="en-US" smtClean="0"/>
              <a:pPr/>
              <a:t>13</a:t>
            </a:fld>
            <a:endParaRPr lang="en-US"/>
          </a:p>
        </p:txBody>
      </p:sp>
    </p:spTree>
    <p:extLst>
      <p:ext uri="{BB962C8B-B14F-4D97-AF65-F5344CB8AC3E}">
        <p14:creationId xmlns:p14="http://schemas.microsoft.com/office/powerpoint/2010/main" val="40440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400" b="1" i="1" dirty="0" smtClean="0">
                <a:solidFill>
                  <a:srgbClr val="FF0000"/>
                </a:solidFill>
                <a:latin typeface="Arial" pitchFamily="34" charset="0"/>
                <a:cs typeface="Arial" pitchFamily="34" charset="0"/>
              </a:rPr>
              <a:t>THE BOOK THAT GAVE LEWIS A PLACE IN HISTORY</a:t>
            </a:r>
            <a:endParaRPr lang="en-IN" sz="2400" b="1" i="1" dirty="0">
              <a:solidFill>
                <a:srgbClr val="FF0000"/>
              </a:solidFill>
              <a:latin typeface="Arial" pitchFamily="34" charset="0"/>
              <a:cs typeface="Arial" pitchFamily="34" charset="0"/>
            </a:endParaRPr>
          </a:p>
        </p:txBody>
      </p:sp>
      <p:pic>
        <p:nvPicPr>
          <p:cNvPr id="19458" name="Picture 2" descr="C:\Users\lenovo\Desktop\G N Lewis\Lewis G N\Valemce .png"/>
          <p:cNvPicPr>
            <a:picLocks noGrp="1" noChangeAspect="1" noChangeArrowheads="1"/>
          </p:cNvPicPr>
          <p:nvPr>
            <p:ph idx="1"/>
          </p:nvPr>
        </p:nvPicPr>
        <p:blipFill>
          <a:blip r:embed="rId2"/>
          <a:srcRect/>
          <a:stretch>
            <a:fillRect/>
          </a:stretch>
        </p:blipFill>
        <p:spPr bwMode="auto">
          <a:xfrm>
            <a:off x="6286512" y="1357298"/>
            <a:ext cx="2643206" cy="4361290"/>
          </a:xfrm>
          <a:prstGeom prst="rect">
            <a:avLst/>
          </a:prstGeom>
          <a:noFill/>
        </p:spPr>
      </p:pic>
      <p:sp>
        <p:nvSpPr>
          <p:cNvPr id="5" name="TextBox 4"/>
          <p:cNvSpPr txBox="1"/>
          <p:nvPr/>
        </p:nvSpPr>
        <p:spPr>
          <a:xfrm>
            <a:off x="6715140" y="5929330"/>
            <a:ext cx="1785950" cy="369332"/>
          </a:xfrm>
          <a:prstGeom prst="rect">
            <a:avLst/>
          </a:prstGeom>
          <a:solidFill>
            <a:srgbClr val="FFFFCC"/>
          </a:solidFill>
        </p:spPr>
        <p:txBody>
          <a:bodyPr wrap="square" rtlCol="0">
            <a:spAutoFit/>
          </a:bodyPr>
          <a:lstStyle/>
          <a:p>
            <a:r>
              <a:rPr lang="en-US" dirty="0" smtClean="0"/>
              <a:t>Published  1923</a:t>
            </a:r>
            <a:endParaRPr lang="en-IN" dirty="0"/>
          </a:p>
        </p:txBody>
      </p:sp>
      <p:sp>
        <p:nvSpPr>
          <p:cNvPr id="6" name="TextBox 5"/>
          <p:cNvSpPr txBox="1"/>
          <p:nvPr/>
        </p:nvSpPr>
        <p:spPr>
          <a:xfrm>
            <a:off x="214282" y="1000108"/>
            <a:ext cx="5715040" cy="5632311"/>
          </a:xfrm>
          <a:prstGeom prst="rect">
            <a:avLst/>
          </a:prstGeom>
          <a:noFill/>
        </p:spPr>
        <p:txBody>
          <a:bodyPr wrap="square" rtlCol="0">
            <a:spAutoFit/>
          </a:bodyPr>
          <a:lstStyle/>
          <a:p>
            <a:pPr algn="just"/>
            <a:r>
              <a:rPr lang="en-US" dirty="0" smtClean="0">
                <a:latin typeface="Arial" pitchFamily="34" charset="0"/>
                <a:cs typeface="Arial" pitchFamily="34" charset="0"/>
              </a:rPr>
              <a:t>The quintessential text book of chemistry for a generation of chemists till replaced by “ The Nature of Chemical Bond “  by </a:t>
            </a:r>
            <a:r>
              <a:rPr lang="en-US" dirty="0" err="1" smtClean="0">
                <a:latin typeface="Arial" pitchFamily="34" charset="0"/>
                <a:cs typeface="Arial" pitchFamily="34" charset="0"/>
              </a:rPr>
              <a:t>Linus</a:t>
            </a:r>
            <a:r>
              <a:rPr lang="en-US" dirty="0" smtClean="0">
                <a:latin typeface="Arial" pitchFamily="34" charset="0"/>
                <a:cs typeface="Arial" pitchFamily="34" charset="0"/>
              </a:rPr>
              <a:t>  Pauling in 1935.</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In the preface to this book, Lewis states</a:t>
            </a:r>
          </a:p>
          <a:p>
            <a:pPr algn="just"/>
            <a:endParaRPr lang="en-US" dirty="0" smtClean="0">
              <a:latin typeface="Arial" pitchFamily="34" charset="0"/>
              <a:cs typeface="Arial" pitchFamily="34" charset="0"/>
            </a:endParaRPr>
          </a:p>
          <a:p>
            <a:pPr algn="just"/>
            <a:r>
              <a:rPr lang="en-US" i="1" dirty="0" smtClean="0">
                <a:latin typeface="Arial" pitchFamily="34" charset="0"/>
                <a:cs typeface="Arial" pitchFamily="34" charset="0"/>
              </a:rPr>
              <a:t>“ I had intended to present a more detailed manner the various facets of this subject but was interrupted by the exigencies of war. In the meantime the task was performed with far greater success than I could have achieved by Dr. Irving Langmuir, in a brilliant series of 12 articles  and in a large number of lectures. It is largely through these papers and addresses that theory has received the wide attention of scientists. The theory has been designated in some quarters as the Lewis-Langmuir theory which would imply some sort of collaboration. As a matter of fact Dr. </a:t>
            </a:r>
            <a:r>
              <a:rPr lang="en-US" i="1" dirty="0" err="1" smtClean="0">
                <a:latin typeface="Arial" pitchFamily="34" charset="0"/>
                <a:cs typeface="Arial" pitchFamily="34" charset="0"/>
              </a:rPr>
              <a:t>Langmiur’s</a:t>
            </a:r>
            <a:r>
              <a:rPr lang="en-US" i="1" dirty="0" smtClean="0">
                <a:latin typeface="Arial" pitchFamily="34" charset="0"/>
                <a:cs typeface="Arial" pitchFamily="34" charset="0"/>
              </a:rPr>
              <a:t> work has been entirely independent and such additions he has made to what was stated in my paper should be credited to him alone”</a:t>
            </a:r>
            <a:endParaRPr lang="en-IN" i="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740600"/>
          </a:xfrm>
        </p:spPr>
        <p:txBody>
          <a:bodyPr>
            <a:normAutofit/>
          </a:bodyPr>
          <a:lstStyle/>
          <a:p>
            <a:r>
              <a:rPr lang="en-US" sz="2400" b="1" i="1" dirty="0" smtClean="0">
                <a:solidFill>
                  <a:srgbClr val="FF0000"/>
                </a:solidFill>
                <a:latin typeface="Arial" pitchFamily="34" charset="0"/>
                <a:cs typeface="Arial" pitchFamily="34" charset="0"/>
              </a:rPr>
              <a:t>LEWIS ACIDS AND BASES (1938)</a:t>
            </a:r>
            <a:endParaRPr lang="en-IN" sz="2400" b="1" i="1" dirty="0">
              <a:solidFill>
                <a:srgbClr val="FF0000"/>
              </a:solidFill>
              <a:latin typeface="Arial" pitchFamily="34" charset="0"/>
              <a:cs typeface="Arial" pitchFamily="34" charset="0"/>
            </a:endParaRPr>
          </a:p>
        </p:txBody>
      </p:sp>
      <p:pic>
        <p:nvPicPr>
          <p:cNvPr id="32770" name="Picture 2" descr="C:\Users\lenovo\Desktop\G N Lewis\Lewis G N\quote-Gilbert-Newton-Lewis-we-may-say-that-a-basic-substance-196552.png"/>
          <p:cNvPicPr>
            <a:picLocks noGrp="1" noChangeAspect="1" noChangeArrowheads="1"/>
          </p:cNvPicPr>
          <p:nvPr>
            <p:ph idx="1"/>
          </p:nvPr>
        </p:nvPicPr>
        <p:blipFill>
          <a:blip r:embed="rId2"/>
          <a:srcRect/>
          <a:stretch>
            <a:fillRect/>
          </a:stretch>
        </p:blipFill>
        <p:spPr bwMode="auto">
          <a:xfrm>
            <a:off x="5443442" y="908720"/>
            <a:ext cx="3684023" cy="3286148"/>
          </a:xfrm>
          <a:prstGeom prst="rect">
            <a:avLst/>
          </a:prstGeom>
          <a:noFill/>
        </p:spPr>
      </p:pic>
      <p:pic>
        <p:nvPicPr>
          <p:cNvPr id="24578" name="Picture 2" descr="https://masterorganicchemistry.files.wordpress.com/2010/08/acids-4-copy.jpg"/>
          <p:cNvPicPr>
            <a:picLocks noChangeAspect="1" noChangeArrowheads="1"/>
          </p:cNvPicPr>
          <p:nvPr/>
        </p:nvPicPr>
        <p:blipFill>
          <a:blip r:embed="rId3"/>
          <a:srcRect/>
          <a:stretch>
            <a:fillRect/>
          </a:stretch>
        </p:blipFill>
        <p:spPr bwMode="auto">
          <a:xfrm>
            <a:off x="428596" y="866206"/>
            <a:ext cx="4429156" cy="2472292"/>
          </a:xfrm>
          <a:prstGeom prst="rect">
            <a:avLst/>
          </a:prstGeom>
          <a:noFill/>
        </p:spPr>
      </p:pic>
      <p:pic>
        <p:nvPicPr>
          <p:cNvPr id="24580" name="Picture 4" descr="http://www.meta-synthesis.com/webbook/12_lab/LAB_types.png"/>
          <p:cNvPicPr>
            <a:picLocks noChangeAspect="1" noChangeArrowheads="1"/>
          </p:cNvPicPr>
          <p:nvPr/>
        </p:nvPicPr>
        <p:blipFill>
          <a:blip r:embed="rId4"/>
          <a:srcRect/>
          <a:stretch>
            <a:fillRect/>
          </a:stretch>
        </p:blipFill>
        <p:spPr bwMode="auto">
          <a:xfrm>
            <a:off x="142844" y="3451289"/>
            <a:ext cx="5572164" cy="31352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511156"/>
          </a:xfrm>
        </p:spPr>
        <p:txBody>
          <a:bodyPr>
            <a:normAutofit/>
          </a:bodyPr>
          <a:lstStyle/>
          <a:p>
            <a:r>
              <a:rPr lang="en-US" sz="2400" b="1" i="1" dirty="0" smtClean="0">
                <a:solidFill>
                  <a:srgbClr val="FF0000"/>
                </a:solidFill>
                <a:latin typeface="Arial" pitchFamily="34" charset="0"/>
                <a:cs typeface="Arial" pitchFamily="34" charset="0"/>
              </a:rPr>
              <a:t>OTHER MAJOR CONTRIBUTIONS</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142844" y="928670"/>
            <a:ext cx="6500858" cy="5643602"/>
          </a:xfrm>
        </p:spPr>
        <p:txBody>
          <a:bodyPr>
            <a:noAutofit/>
          </a:bodyPr>
          <a:lstStyle/>
          <a:p>
            <a:r>
              <a:rPr lang="en-US" sz="1600" dirty="0" smtClean="0">
                <a:latin typeface="Arial" pitchFamily="34" charset="0"/>
                <a:cs typeface="Arial" pitchFamily="34" charset="0"/>
              </a:rPr>
              <a:t>Electron spin and magnetic moments (G.N. Lewis and L. Parson, </a:t>
            </a:r>
            <a:r>
              <a:rPr lang="en-US" sz="1600" b="1" dirty="0" smtClean="0">
                <a:latin typeface="Arial" pitchFamily="34" charset="0"/>
                <a:cs typeface="Arial" pitchFamily="34" charset="0"/>
              </a:rPr>
              <a:t>1915</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Interpreted thermodynamics in the language of chemistry; defined terms such as fugacity and activity; measurement of free energy and  application of Gibbs free energy to chemistry; Thermodynamics and Free Energy of Chemical Substances, Lewis and Randall, </a:t>
            </a:r>
            <a:r>
              <a:rPr lang="en-US" sz="1600" b="1" dirty="0" smtClean="0">
                <a:latin typeface="Arial" pitchFamily="34" charset="0"/>
                <a:cs typeface="Arial" pitchFamily="34" charset="0"/>
              </a:rPr>
              <a:t>1923</a:t>
            </a:r>
          </a:p>
          <a:p>
            <a:r>
              <a:rPr lang="en-US" sz="1600" dirty="0" smtClean="0">
                <a:latin typeface="Arial" pitchFamily="34" charset="0"/>
                <a:cs typeface="Arial" pitchFamily="34" charset="0"/>
              </a:rPr>
              <a:t>Concept of distillation</a:t>
            </a:r>
          </a:p>
          <a:p>
            <a:r>
              <a:rPr lang="en-US" sz="1600" dirty="0" smtClean="0">
                <a:latin typeface="Arial" pitchFamily="34" charset="0"/>
                <a:cs typeface="Arial" pitchFamily="34" charset="0"/>
              </a:rPr>
              <a:t>The concept of photon as an unit of radiant energy</a:t>
            </a:r>
          </a:p>
          <a:p>
            <a:pPr>
              <a:buNone/>
            </a:pPr>
            <a:r>
              <a:rPr lang="en-US" sz="1600" dirty="0" smtClean="0">
                <a:latin typeface="Arial" pitchFamily="34" charset="0"/>
                <a:cs typeface="Arial" pitchFamily="34" charset="0"/>
              </a:rPr>
              <a:t>      (Nature, 118, 874, </a:t>
            </a:r>
            <a:r>
              <a:rPr lang="en-US" sz="1600" b="1" dirty="0" smtClean="0">
                <a:latin typeface="Arial" pitchFamily="34" charset="0"/>
                <a:cs typeface="Arial" pitchFamily="34" charset="0"/>
              </a:rPr>
              <a:t>1926</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Understanding isotopes; first to produce D2O</a:t>
            </a:r>
          </a:p>
          <a:p>
            <a:pPr>
              <a:buNone/>
            </a:pPr>
            <a:r>
              <a:rPr lang="en-US" sz="1600" dirty="0" smtClean="0">
                <a:latin typeface="Arial" pitchFamily="34" charset="0"/>
                <a:cs typeface="Arial" pitchFamily="34" charset="0"/>
              </a:rPr>
              <a:t>      (J. Chem. Phys., 1, 341, </a:t>
            </a:r>
            <a:r>
              <a:rPr lang="en-US" sz="1600" b="1" dirty="0" smtClean="0">
                <a:latin typeface="Arial" pitchFamily="34" charset="0"/>
                <a:cs typeface="Arial" pitchFamily="34" charset="0"/>
              </a:rPr>
              <a:t>1933</a:t>
            </a:r>
            <a:r>
              <a:rPr lang="en-US" sz="1600" dirty="0" smtClean="0">
                <a:latin typeface="Arial" pitchFamily="34" charset="0"/>
                <a:cs typeface="Arial" pitchFamily="34" charset="0"/>
              </a:rPr>
              <a:t>) </a:t>
            </a:r>
          </a:p>
          <a:p>
            <a:r>
              <a:rPr lang="en-US" sz="1600" dirty="0" smtClean="0">
                <a:latin typeface="Arial" pitchFamily="34" charset="0"/>
                <a:cs typeface="Arial" pitchFamily="34" charset="0"/>
              </a:rPr>
              <a:t>Concepts of generalized acids and bases (J. Franklin Institute, 226, 293, </a:t>
            </a:r>
            <a:r>
              <a:rPr lang="en-US" sz="1600" b="1" dirty="0" smtClean="0">
                <a:latin typeface="Arial" pitchFamily="34" charset="0"/>
                <a:cs typeface="Arial" pitchFamily="34" charset="0"/>
              </a:rPr>
              <a:t>1938</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Origin of </a:t>
            </a:r>
            <a:r>
              <a:rPr lang="en-US" sz="1600" dirty="0" err="1" smtClean="0">
                <a:latin typeface="Arial" pitchFamily="34" charset="0"/>
                <a:cs typeface="Arial" pitchFamily="34" charset="0"/>
              </a:rPr>
              <a:t>colour</a:t>
            </a:r>
            <a:r>
              <a:rPr lang="en-US" sz="1600" dirty="0" smtClean="0">
                <a:latin typeface="Arial" pitchFamily="34" charset="0"/>
                <a:cs typeface="Arial" pitchFamily="34" charset="0"/>
              </a:rPr>
              <a:t>; the concept of extended “delocalization” of electrons over a large number of atoms (G.N Lewis and </a:t>
            </a:r>
            <a:r>
              <a:rPr lang="en-US" sz="1600" dirty="0" err="1" smtClean="0">
                <a:latin typeface="Arial" pitchFamily="34" charset="0"/>
                <a:cs typeface="Arial" pitchFamily="34" charset="0"/>
              </a:rPr>
              <a:t>M.Calvin</a:t>
            </a:r>
            <a:r>
              <a:rPr lang="en-US" sz="1600" dirty="0" smtClean="0">
                <a:latin typeface="Arial" pitchFamily="34" charset="0"/>
                <a:cs typeface="Arial" pitchFamily="34" charset="0"/>
              </a:rPr>
              <a:t>, Chem. Rev., 25, 273, </a:t>
            </a:r>
            <a:r>
              <a:rPr lang="en-US" sz="1600" b="1" dirty="0" smtClean="0">
                <a:latin typeface="Arial" pitchFamily="34" charset="0"/>
                <a:cs typeface="Arial" pitchFamily="34" charset="0"/>
              </a:rPr>
              <a:t>1939</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Phosphorescence and </a:t>
            </a:r>
            <a:r>
              <a:rPr lang="en-US" sz="1600" dirty="0" err="1" smtClean="0">
                <a:latin typeface="Arial" pitchFamily="34" charset="0"/>
                <a:cs typeface="Arial" pitchFamily="34" charset="0"/>
              </a:rPr>
              <a:t>Fluoroscence</a:t>
            </a:r>
            <a:r>
              <a:rPr lang="en-US" sz="1600" dirty="0" smtClean="0">
                <a:latin typeface="Arial" pitchFamily="34" charset="0"/>
                <a:cs typeface="Arial" pitchFamily="34" charset="0"/>
              </a:rPr>
              <a:t>; singlet and triplet state;  </a:t>
            </a:r>
            <a:r>
              <a:rPr lang="en-US" sz="1600" dirty="0" err="1" smtClean="0">
                <a:latin typeface="Arial" pitchFamily="34" charset="0"/>
                <a:cs typeface="Arial" pitchFamily="34" charset="0"/>
              </a:rPr>
              <a:t>paramagnetism</a:t>
            </a:r>
            <a:r>
              <a:rPr lang="en-US" sz="1600" dirty="0" smtClean="0">
                <a:latin typeface="Arial" pitchFamily="34" charset="0"/>
                <a:cs typeface="Arial" pitchFamily="34" charset="0"/>
              </a:rPr>
              <a:t> of the phosphorescent triplet state (G. N. Lewis and M. Calvin, J.Amer.Chem.Soc.,67, 1232,  </a:t>
            </a:r>
            <a:r>
              <a:rPr lang="en-US" sz="1600" b="1" dirty="0" smtClean="0">
                <a:latin typeface="Arial" pitchFamily="34" charset="0"/>
                <a:cs typeface="Arial" pitchFamily="34" charset="0"/>
              </a:rPr>
              <a:t>1945</a:t>
            </a:r>
            <a:r>
              <a:rPr lang="en-US" sz="1600" dirty="0" smtClean="0">
                <a:latin typeface="Arial" pitchFamily="34" charset="0"/>
                <a:cs typeface="Arial" pitchFamily="34" charset="0"/>
              </a:rPr>
              <a:t>)</a:t>
            </a:r>
          </a:p>
          <a:p>
            <a:endParaRPr lang="en-IN" sz="1600" dirty="0">
              <a:latin typeface="Arial" pitchFamily="34" charset="0"/>
              <a:cs typeface="Arial" pitchFamily="34" charset="0"/>
            </a:endParaRPr>
          </a:p>
        </p:txBody>
      </p:sp>
      <p:sp>
        <p:nvSpPr>
          <p:cNvPr id="5" name="TextBox 4"/>
          <p:cNvSpPr txBox="1"/>
          <p:nvPr/>
        </p:nvSpPr>
        <p:spPr>
          <a:xfrm>
            <a:off x="6000760" y="2071678"/>
            <a:ext cx="3000396" cy="1200329"/>
          </a:xfrm>
          <a:prstGeom prst="rect">
            <a:avLst/>
          </a:prstGeom>
          <a:solidFill>
            <a:srgbClr val="FFFFCC"/>
          </a:solidFill>
        </p:spPr>
        <p:txBody>
          <a:bodyPr wrap="square" rtlCol="0">
            <a:spAutoFit/>
          </a:bodyPr>
          <a:lstStyle/>
          <a:p>
            <a:pPr algn="ctr"/>
            <a:r>
              <a:rPr lang="en-US" dirty="0" smtClean="0"/>
              <a:t>Lewis changed his research interests frequently, an evidence of his curious and wandering intellect </a:t>
            </a:r>
            <a:endParaRPr lang="en-IN" dirty="0"/>
          </a:p>
        </p:txBody>
      </p:sp>
      <p:pic>
        <p:nvPicPr>
          <p:cNvPr id="7" name="Picture 6"/>
          <p:cNvPicPr>
            <a:picLocks noChangeAspect="1"/>
          </p:cNvPicPr>
          <p:nvPr/>
        </p:nvPicPr>
        <p:blipFill>
          <a:blip r:embed="rId2"/>
          <a:stretch>
            <a:fillRect/>
          </a:stretch>
        </p:blipFill>
        <p:spPr>
          <a:xfrm>
            <a:off x="6715140" y="4857760"/>
            <a:ext cx="2098576" cy="1419686"/>
          </a:xfrm>
          <a:prstGeom prst="rect">
            <a:avLst/>
          </a:prstGeom>
        </p:spPr>
      </p:pic>
      <p:sp>
        <p:nvSpPr>
          <p:cNvPr id="6" name="TextBox 5"/>
          <p:cNvSpPr txBox="1"/>
          <p:nvPr/>
        </p:nvSpPr>
        <p:spPr>
          <a:xfrm>
            <a:off x="6072198" y="3357562"/>
            <a:ext cx="2857520" cy="923330"/>
          </a:xfrm>
          <a:prstGeom prst="rect">
            <a:avLst/>
          </a:prstGeom>
          <a:solidFill>
            <a:srgbClr val="CCECFF"/>
          </a:solidFill>
        </p:spPr>
        <p:txBody>
          <a:bodyPr wrap="square" rtlCol="0">
            <a:spAutoFit/>
          </a:bodyPr>
          <a:lstStyle/>
          <a:p>
            <a:pPr algn="ctr"/>
            <a:r>
              <a:rPr lang="en-US" dirty="0" smtClean="0">
                <a:latin typeface="Arial" pitchFamily="34" charset="0"/>
                <a:cs typeface="Arial" pitchFamily="34" charset="0"/>
              </a:rPr>
              <a:t>Jiffy : The time it takes light to travel 1 cm =  ~ 3 x10</a:t>
            </a:r>
            <a:r>
              <a:rPr lang="en-US" baseline="30000" dirty="0" smtClean="0">
                <a:latin typeface="Arial" pitchFamily="34" charset="0"/>
                <a:cs typeface="Arial" pitchFamily="34" charset="0"/>
              </a:rPr>
              <a:t>-10 </a:t>
            </a:r>
            <a:r>
              <a:rPr lang="en-US" dirty="0" smtClean="0">
                <a:latin typeface="Arial" pitchFamily="34" charset="0"/>
                <a:cs typeface="Arial" pitchFamily="34" charset="0"/>
              </a:rPr>
              <a:t>seconds</a:t>
            </a:r>
            <a:endParaRPr lang="en-IN"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solidFill>
                  <a:srgbClr val="FF0000"/>
                </a:solidFill>
                <a:latin typeface="Arial"/>
                <a:cs typeface="Arial"/>
              </a:rPr>
              <a:t>THE RELEVANCE OF TOOLS IN SCIENCE</a:t>
            </a:r>
            <a:endParaRPr lang="en-US" sz="2400" b="1" i="1" dirty="0">
              <a:solidFill>
                <a:srgbClr val="FF0000"/>
              </a:solidFill>
              <a:latin typeface="Arial"/>
              <a:cs typeface="Arial"/>
            </a:endParaRPr>
          </a:p>
        </p:txBody>
      </p:sp>
      <p:sp>
        <p:nvSpPr>
          <p:cNvPr id="3" name="Content Placeholder 2"/>
          <p:cNvSpPr>
            <a:spLocks noGrp="1"/>
          </p:cNvSpPr>
          <p:nvPr>
            <p:ph idx="1"/>
          </p:nvPr>
        </p:nvSpPr>
        <p:spPr>
          <a:xfrm>
            <a:off x="107504" y="2492896"/>
            <a:ext cx="8352928" cy="4104456"/>
          </a:xfrm>
        </p:spPr>
        <p:txBody>
          <a:bodyPr>
            <a:normAutofit/>
          </a:bodyPr>
          <a:lstStyle/>
          <a:p>
            <a:pPr lvl="1" algn="just">
              <a:spcBef>
                <a:spcPts val="0"/>
              </a:spcBef>
              <a:buSzPct val="80000"/>
              <a:buNone/>
            </a:pPr>
            <a:r>
              <a:rPr lang="en-US" sz="2200" dirty="0" smtClean="0"/>
              <a:t>    </a:t>
            </a:r>
            <a:r>
              <a:rPr lang="en-US" sz="2200" dirty="0" smtClean="0">
                <a:latin typeface="Arial" pitchFamily="34" charset="0"/>
                <a:cs typeface="Arial" pitchFamily="34" charset="0"/>
              </a:rPr>
              <a:t>“ </a:t>
            </a:r>
            <a:r>
              <a:rPr lang="en-US" sz="2200" i="1" dirty="0" smtClean="0">
                <a:latin typeface="Arial" pitchFamily="34" charset="0"/>
                <a:cs typeface="Arial" pitchFamily="34" charset="0"/>
              </a:rPr>
              <a:t>It is one thing to learn an experimental method and apply with great exactness to all the problems which come to hand; it is another thing to have  a definite problem which requires the use and often the invention of many different experimental methods</a:t>
            </a:r>
            <a:r>
              <a:rPr lang="en-US" sz="2200" i="1" dirty="0" smtClean="0"/>
              <a:t>”</a:t>
            </a:r>
          </a:p>
          <a:p>
            <a:pPr lvl="1" algn="just">
              <a:spcBef>
                <a:spcPts val="0"/>
              </a:spcBef>
              <a:buSzPct val="80000"/>
              <a:buNone/>
            </a:pPr>
            <a:endParaRPr lang="en-US" sz="2200" i="1" dirty="0" smtClean="0"/>
          </a:p>
          <a:p>
            <a:pPr lvl="1" algn="just">
              <a:spcBef>
                <a:spcPts val="0"/>
              </a:spcBef>
              <a:buSzPct val="80000"/>
              <a:buNone/>
            </a:pPr>
            <a:r>
              <a:rPr lang="en-US" sz="2200" i="1" dirty="0" smtClean="0"/>
              <a:t>           </a:t>
            </a:r>
            <a:r>
              <a:rPr lang="en-US" sz="1800" i="1" dirty="0" smtClean="0">
                <a:latin typeface="Arial"/>
                <a:cs typeface="Arial"/>
              </a:rPr>
              <a:t>                      </a:t>
            </a:r>
            <a:r>
              <a:rPr lang="en-US" sz="2000" dirty="0" smtClean="0">
                <a:latin typeface="Arial"/>
                <a:cs typeface="Arial"/>
              </a:rPr>
              <a:t>G.N. Lewis to J. R. </a:t>
            </a:r>
            <a:r>
              <a:rPr lang="en-US" sz="2000" dirty="0" err="1" smtClean="0">
                <a:latin typeface="Arial"/>
                <a:cs typeface="Arial"/>
              </a:rPr>
              <a:t>Partington</a:t>
            </a:r>
            <a:r>
              <a:rPr lang="en-US" sz="2000" dirty="0" smtClean="0">
                <a:latin typeface="Arial"/>
                <a:cs typeface="Arial"/>
              </a:rPr>
              <a:t>, 7 December 1928</a:t>
            </a:r>
            <a:endParaRPr lang="en-US" sz="2000" dirty="0">
              <a:latin typeface="Arial"/>
              <a:cs typeface="Arial"/>
            </a:endParaRPr>
          </a:p>
        </p:txBody>
      </p:sp>
      <p:sp>
        <p:nvSpPr>
          <p:cNvPr id="6" name="Slide Number Placeholder 5"/>
          <p:cNvSpPr>
            <a:spLocks noGrp="1"/>
          </p:cNvSpPr>
          <p:nvPr>
            <p:ph type="sldNum" sz="quarter" idx="12"/>
          </p:nvPr>
        </p:nvSpPr>
        <p:spPr/>
        <p:txBody>
          <a:bodyPr/>
          <a:lstStyle/>
          <a:p>
            <a:fld id="{2A013F82-EE5E-44EE-A61D-E31C6657F26F}" type="slidenum">
              <a:rPr lang="en-US" smtClean="0"/>
              <a:pPr/>
              <a:t>17</a:t>
            </a:fld>
            <a:endParaRPr lang="en-US"/>
          </a:p>
        </p:txBody>
      </p:sp>
    </p:spTree>
    <p:extLst>
      <p:ext uri="{BB962C8B-B14F-4D97-AF65-F5344CB8AC3E}">
        <p14:creationId xmlns:p14="http://schemas.microsoft.com/office/powerpoint/2010/main" val="71697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368280"/>
          </a:xfrm>
        </p:spPr>
        <p:txBody>
          <a:bodyPr>
            <a:noAutofit/>
          </a:bodyPr>
          <a:lstStyle/>
          <a:p>
            <a:r>
              <a:rPr lang="en-US" sz="2400" b="1" i="1" dirty="0" smtClean="0">
                <a:solidFill>
                  <a:srgbClr val="FF0000"/>
                </a:solidFill>
                <a:latin typeface="Arial" pitchFamily="34" charset="0"/>
                <a:cs typeface="Arial" pitchFamily="34" charset="0"/>
              </a:rPr>
              <a:t>IMPACT OF LEWIS ON THE GROWTH OF CHEMISTRY</a:t>
            </a:r>
            <a:endParaRPr lang="en-IN" sz="2400" b="1" i="1" dirty="0">
              <a:solidFill>
                <a:srgbClr val="FF0000"/>
              </a:solidFill>
              <a:latin typeface="Arial" pitchFamily="34" charset="0"/>
              <a:cs typeface="Arial" pitchFamily="34" charset="0"/>
            </a:endParaRPr>
          </a:p>
        </p:txBody>
      </p:sp>
      <p:cxnSp>
        <p:nvCxnSpPr>
          <p:cNvPr id="5" name="Straight Connector 4"/>
          <p:cNvCxnSpPr/>
          <p:nvPr/>
        </p:nvCxnSpPr>
        <p:spPr>
          <a:xfrm>
            <a:off x="1000100" y="3071810"/>
            <a:ext cx="450059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10701" y="3561209"/>
            <a:ext cx="1000134" cy="213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894001" y="3463925"/>
            <a:ext cx="1070776" cy="7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072066" y="3500438"/>
            <a:ext cx="857256" cy="158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http://www.yarbroughlaw.com/Patent%20Projects/images/GN_Lewis_large.JPG"/>
          <p:cNvPicPr>
            <a:picLocks noChangeAspect="1" noChangeArrowheads="1"/>
          </p:cNvPicPr>
          <p:nvPr/>
        </p:nvPicPr>
        <p:blipFill>
          <a:blip r:embed="rId2"/>
          <a:srcRect/>
          <a:stretch>
            <a:fillRect/>
          </a:stretch>
        </p:blipFill>
        <p:spPr bwMode="auto">
          <a:xfrm>
            <a:off x="2500298" y="857232"/>
            <a:ext cx="2123044" cy="2146266"/>
          </a:xfrm>
          <a:prstGeom prst="rect">
            <a:avLst/>
          </a:prstGeom>
          <a:noFill/>
        </p:spPr>
      </p:pic>
      <p:pic>
        <p:nvPicPr>
          <p:cNvPr id="1028" name="Picture 4" descr="https://upload.wikimedia.org/wikipedia/commons/thumb/4/4e/Langmuir.jpg/220px-Langmuir.jpg"/>
          <p:cNvPicPr>
            <a:picLocks noChangeAspect="1" noChangeArrowheads="1"/>
          </p:cNvPicPr>
          <p:nvPr/>
        </p:nvPicPr>
        <p:blipFill>
          <a:blip r:embed="rId3"/>
          <a:srcRect/>
          <a:stretch>
            <a:fillRect/>
          </a:stretch>
        </p:blipFill>
        <p:spPr bwMode="auto">
          <a:xfrm>
            <a:off x="357158" y="3786190"/>
            <a:ext cx="1143008" cy="1615798"/>
          </a:xfrm>
          <a:prstGeom prst="rect">
            <a:avLst/>
          </a:prstGeom>
          <a:noFill/>
        </p:spPr>
      </p:pic>
      <p:sp>
        <p:nvSpPr>
          <p:cNvPr id="1030" name="AutoShape 6" descr="Image result for Linus Pau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Image result for Linus Pau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data:image/jpeg;base64,/9j/4AAQSkZJRgABAQAAAQABAAD/2wCEAAkGBxQSEhQUEhQUFhUXFRUYFxcYFxQWGBQUGhQWFhQYGBUYHCggGBonGxUUITEhJSkrLi4uGB8zODMsNygtLisBCgoKBQUFDgUFDisZExkrKysrKysrKysrKysrKysrKysrKysrKysrKysrKysrKysrKysrKysrKysrKysrKysrK//AABEIARoAswMBIgACEQEDEQH/xAAcAAABBQEBAQAAAAAAAAAAAAAAAQQFBgcDAgj/xAA/EAABBAAEBAMFBgUDAwUBAAABAAIDEQQSITEFBkFRImFxBxOBkaEUIzJCscEVUmLh8ENy0TNTsoKDkqLxFv/EABQBAQAAAAAAAAAAAAAAAAAAAAD/xAAUEQEAAAAAAAAAAAAAAAAAAAAA/9oADAMBAAIRAxEAPwDJmEZbAFV2Gi7PrSq+SYRP33237rsJfj+3qgcvmANUPkujpAeg+SYSvy136LgJHDYj0QPZXjPdCvRJI4eXyTOSfY2vYkGm9oPEzb+K5Zcpsr2ZTdab/RI5+ptAjXk3VL2xp7X8L/Rd+F4UyODGtLidBV7/AAVv4Nyg9ji8uBpuw6OsafsgpscJd0P6L1JhTZ203PQLTv8A+Va6xRDjmOatnGiN9NNdV3h5K8Ty9tgWWUN3Hq70QZI+G7IOg11FLgIyL0O3+brZouQAAxzxneBZG1uu9QNFVeZ+UZGOc5luoEv0sk/laBttogz8oXfEQOb+IEf5t6ri4IEQAlQCgHICCkQIhKkQCEIQdGyHRdWSV1TcBegUDpz8w8wuGfW14LivWdB5eUpevBSgIFTzhWAdPK1jbNkAkAnKLq9F74Fwp2JmbE01fU9vXovoDlPlVkDGta0aAW4gZnepG6Cucn8lvgkcbDyWhuYDKAK7dXK+YTl5jdXUTp0UzBABo0UnL4gAgizgmAbD5C16dEF3cNU1nk1pBylivrr2/uovEYJrtwNx8f8AlSpcmWLb1CCocd5WhlBAa0gkkUKLTW6yrjnLcsLiMpLAXU7y86W1Y17mhx9FEySCWwQC0b6ak3sgwpzaXlXDnfhzI32G1d6ij86VQQIhKkQCEqAgRCEIFQgoCAQkShAoClouFkQskylxkc4CtcoGnzJTeORmRt6m6A0ytHVzu7t1onLbTK6NjdMjerTlIB29R+6C1+znlxkMOdzB7xwGYkC+9Wr9hR8lF8JbliHmSfnspGKWggkYSBukmltMTMvDpCg9zO10TRzL3Thrh1SOrogbDaiuc7rTh7dEzcEDKeIO3/zsqti/BI45slHbU33Om6tkyr3HMGHE6+ZQUrmvFxvGUtzHy0vtVlZ5IbPb9lfOL8J95YJIA7tIPzpUnExGJ5a7fb4fFA2SLpLXTbp3+K5oFQkQgEIQgVCRCBSkSoQdcM/K4G6o70D9CtS9nGKcIZfDlblI1B1c40HNcfXZZZh4S9zWgEkkDTVbLyzgXRQwwuNuztA31AN1rsgvrBla1tE5QB9F1bJWwpdBh76/QJwzCdiD3QMhOb1r/lOWyhcn4aj28ilj0Go/z0Qd8w6JCe65+Y18tkjnEa6oOzwNtEymFEpyCKtcJz0QMazHXZRHETbqG/RSOJxWUOOwAVO4vxEAue06t167Xr9EEfxQiySXA3RG4u62VI5qaDIHNN6AGxR/uFacfxiOQAuFvBo0aDm979VVeMYOzcYJB1qjY+PVBDT6UAbHfuuS62KAI1B/wLzI2qQeEJEIBCEIBCEIFCRCVB0gcQRlJBvSt76Utow/H/szMN7xtn3Nuf1jds4Eb2sXgkykHstU45i2RcOhxDG5iS1pvYuq7Pc90E7gfaZhy/JLoPyub37FW7Ccaa4BzTYcLB8l88NJxsga2KJkriAC0uYHOJ7GwpnhPF8Tw6X3OIBya6HWh3aeoQfQUUwcNSu7S0bdlSsDxBzoBIzXRrh6dR8k2x3OIjo73v5ILxJXcLxR7LOWe1LDl5aAdOpBF9CnmA9pMDy4OplbWfxenZBdJ3jqPmFHYqUhu5/suXDeZoMSz7twc78zeoXLFPDtzt1QVfjvE3NsCyANwqVxDGkuzMs2CHXsLFE+isfNkRFus5BvlJBVY4fAJAWt6k1roPXt6IIzDnwluU5RZc42ab2F7ldsPxIFzWxRU0U38XfS62TjiGFMbS5zmlxsauGUDb9lFcOlyPoAHzGorb4hB64y+MEhtE3uBRB8yFClPuIvdq124PQaUo9AL0vKEAhCEAhCEAlSIQKtp5A4W3FcJP2jxtEpLAdaEdAUPmsWX0X7IYs3C4Qepk/8zogYcE4HhI5ff+F0n+/TteQmg6tE145waHGTZQDlbqeoHoehVsx3L0IN5fTT9064PgWueGtAyt1d59haCQ4TwxsMEcYaKawDzrzWV+07l3ETYhphaGwFtEtGpfroR56Utixb6tNWwhzKI0NoPm3+Dyta174mbkFpYXuAbQJcAbJ16K1cNxcGGijlnwTBFJtNEHUCNPHG7UbLQ8ZwiNp93MwOjJtrjYonpmGreykTw1hiEYiYY6ADd25eyCmPw2Hna2TC5Ad2vadb8x1ToyPND4mtttVym5FMMhkwMhZZ8cThcX/pO7fqpaPBujb48l9wT9QgqnMk5EYv+YafzWVAQiNspdQBLc1baE3SmubcYGOBqxep6D+6qeMk8Je12gvN5AkluvZA9kgnc+2tYATpmbqB1Gid4vgVQudGWCSidmi/KlE8EAmYSZ3h7gcwboW9ALPz0UHjMK6OR7myPLWUcxJ3/K0+ZQRmImLgMx1XBK51pCUCJUiEAhCECpEpCRAIQhAq+g/Z3jRBw/Ct7sLj8XEhfPi2bgjnfZMO4XQhaPjrogs3HuZSSGRC3H6eatvL7RHEADmJFud3cd1nnL2Fy6u8Uj9Se3ZqecT5hdw5xc4OdE6tgTkPUEDYINAndoSuEcha3UKiS+0EzMb9ljEhd0c4Rgebidfou/DuI8SmdlkhgZHX42yF3yb1+iC7scyVvQg7+RTIcNDT4dB/SSPm26UPFnwbmmyY3/iv8r+/xVnimDhYQcG0Bof89VA8als5R/nqpzGSjpv+qhpIhdndBm3NuEe94zaNaD4b1cdCLVb4VEZi5jWEMOYvJsEV+q0TmGNpdmLQTdeuyb4bBBoHhLszT4TQbr5AWUFI4Xwswgy5raCWNA/1XnYD07qt8XxZJ92HWGuJcejnnc+g2Hop/m7ipjeYmkF7Rl8OjYWndrB/NW5VOQIhCEAhCEAhCEAhCVAiEIQKtV9n/FQ/DtjO7Dl+AFj6FZSpzlniZhk0NA1fr0QaW+Gf7QHRObkFktN/DUbLs3j+HncYsU50LzpTwQ0nydsQnfCZM0YIO43Pfpfdd4+MYZhyTxAuqjmAI9RaCK4XyPDBOZYpmmN2oYHA0N9Cr5Bi2MaBtsNNb+KgcPwjhs/ibDGCe3h1+BXs8jYT/TfNH5Ryur1okhBO4yVkzXMsG9/2pMuF4wxuMMl2Pwno4JjNyg6LLLh55S9orLKQ5r27nYWD5qQDs8bXOHiBv0KCQmkv/hR+Mn3CX7R0UXxjGNYCTR80Fb5u4k2JjnO8tO9lQvHvaIz3QZhQc+UDORQYOtdymvOk4fEZXXqajF7E6E181nwQK9xJJOpJJJ7nqkQUiAQhCAQhCAQhCAQhCAQlBSuCDyrN7N8IJeJ4RjhbTKLB1BABOo7aKsq5+yJ4HFcNfd9euQ0gv+DjEWLxcRbUTMQ9kZ6A0H5R6BynxwWGc+LU10NLlzVwYxvmeD93iJWyNd/2p8gY5p8jlBVVh4/LhX1M1zRejt2HtqNviguUXKELTbb6XZPT0U/hsKGAAAbKmcL52ieDbwHC7F7+il4Oa4nAeIV6oLA917qr8TxXunO6tOtDomHGOdoxbWHX/OyqT+cmSuykOs6UN7QWHEccDQd/+fgoh8cmIOaSxHvk6u7WnuDwYJD363sD0H/KdYtwbt20QZ57QMQM0cQ0yguI/RU9Wr2i8PMWIY7NYlhjkHldivTRVUoBIhCBUiEIBKhCBEIQgErvJIhAJUiECp9wHiJw2IhnbvHI13wB1HytMEIPrxvu547oPilaHZTsQQCCOx81S+YuXHxhzmj3kQ+Lmj+odR5rn7HOY/tGDELz95B4fVn5D+3wWiMYTsg+ZeN8Mlw0hkj1icdtDQ7JkJZpHZImZ7Gw0PxX0XxXk2KW3MpjjuPyOPmOnqFTJOV24acFzchO3YnyOxCDMv4fioac7CvA3NU6/kbVr4XCyVrXNblPUFtFXKV5AoG1HGLxWBR+nmgWBtCgmPFYZZi3D4cXNLbR2jZ+eVx6AD6qSdC4ZQwFz3GmgfmPbyHmdlb+W+CfZmOLqM8msrhtp+Fjf6Wj5mygwr2uNDMayFpsQ4eKO+5Asn6qkK1+1GXNxTFeTmj5MaqogVIhCAQhCBbSIQgEIQgVCEiBQUJEIFpIlSILT7N+N/ZMawuNMk+7d21Io/Ol9N8LxFij/wDq+PGlfTvIXExiMFh5bslmV3k9ttdfxCC6Arni8MyVpZI0Oaeh/bsVzYVH8zcyw4DDmed2w8LfzSO6NaO/6IK9j+V3QvJZO73Z2a4tJb5C9XJwzhegvK75NHlv1WIcb5uPEJnSYpzwKeI2M2j6sGpAPrV2mvG55GNjdFJIGGNoc0yuJDv6m3obQfS3CuDiG3voyHQno0dGt/funBNlZT7MfaBK1jI8c8OYdInmy8a0M/dvmtVBvUag7eaD5Z58Lv4ji82/vnfLp9KUArh7WcNk4pif6i1w+LB+4Kp6AQhCAQhCASpEIBCEIBCEIBCEIBCEIFK1z2Fcb1mwjz097GD1rSQfofmsiUpy1xZ2ExUM7f8ATe0nzbdOHxFoPrJj9FWeaODR49pinaKGsb6sxnuO1qZw+IbPGx8Trjc1rwR1aRYCdACvVB86888kHAtbNC4vj0Diatj7oH0JTCWKbENw0dW6dwa0hoFjN376rRfbDi2x4Mx/me8N+AdmP0AWdcI5gOHlwjyGvZCWOoDKS4gh2vWgUG943laAwRwsY1vu2hrHBosECtT1Trhs3uAyGXTSmHo7ytScZBAI2IBHoRaY46Bsltd3sHq0jYjzQYP7aiP4m+ukcd+tH+yolK6e1FmbGucTbjoT/sAA+PVU+V4NUKoAHW7PUoOSEIQCEIQCVIhAIQhAIQhAIQhAIQhAIQlQfSHsi4o2fh0QH4ovu3DtX4T8RSuDjR8j9CsM9hXGPd4qSBxoTMtv+9t/qCfktzxLgGOJ6C/kgw72vYw4jHMwzNRECXbavdbj8Q1qpfGsIxjWGMEtLQLs/i38XZ1dF35lxpfiJnWczppSSdKF+Fod8AVH4xj3BmbSwAL3I7m+6D6C9lvMX23AMzG5Yvu5O5r8Dvi2vkrA5wFkkADUk6AAbkrDfYxxM4fiAicaZOxzDtRcPEw/Ox8VofNmJdi5v4fCaYKdjJB+SLcRA/zuH0KDGud8d7/FzSN1jMjgw/zAaEjuNFXla+ecK2MxhjcrRmDR2HRVRAIQhAIQhAIQhAIQhAIQhAIQhAIQpDgvBZ8XII8PGXu8qAA7knQBAxa0nQalTHCOVcXiXVFBIfMjK0DuXOoLeOSuS4sFE37tjpiPvJCA43uQ0nYein8cxwGgsV06fBBmvJvsuOHljxE89SRuDgyMCgR0c87/AAWoe9zAgm70VI4nx73Vi6OwvT9UywXO8bSBI7LZoX1PwQRvPPs1cWmTBjMQXudHZLnWbOXubVQxsrHwtc6hJEwtfE8ZXB1ZRQPbsty4dxdkgBzBQXOXJeHxv3h8EuU1I2te2YfmQYLwzGvhmjkjrOx7XNvbMDpa+jOXOGfZ8KcxzyvDpZpOskrwXX5gAgDyC+c+J4B+HldFK2nNOo79iD2K+iuXccJOGxSk7wCz5gZT+iDIPaNXg9SqOrjzpJ7xucagPq1TkCpEIQCEIQCEIQCEIQLSRKEiAQhKgRbr7IuFPhwmaspldnPfLQDQf1rzWTcpcK9/N4hbGDM7z/lHxK+ieXiRE3StEEgXZd16jxg2vVKXg7hQ3GOFSO8WGc0PH5H2Gu8rG3qgl54Y5BUkbHeoBVexvIeDeXPbExj3A+Ia5T3DToCmx41LBXv43MOlndvwcNKUthOLNkbbSNUGacb4ZPwu3uk95CXdBTmWrPyvzIyVo8Ydpt1U3xnh7MTE+KQWHtLfTsfgvnjEwy4TEPYCWyRvIJHlsfTqg1z2icrfa4DNH/1IwS3bxNGrmH9lF8M4u7+BxQxn7yRz4h5DOc30Kr8vPmNOGLMrQHtIMtHUbEjpaiOV+JES4aI7NmJ/+QylBYeasAIcCGdi3XztZ2tN9pbvums7uH0WZoEQhCBQUiEIBCEIBCEIBCEIFSsaSQALJNAdz0CRWrkPBAyOmcL93+AdM52PwCC4cC4Y3CRMjq3uIdIf6q2+Gy1TBPb7sa60FlWO4hkrq4/4VZeDcQIy5naUguUwdu3ft0P91xwnEGybaOGhadCD5hc4sTY0K6vyO/GBffY/MIO2YEU6j3B1B+aqnH+XRGTPhXGNwtzoxqyUdRX5T10UhjRJFbmnPH/9mj9wuWGxpfRDrBGnXRB04RxESxtPcBZ37VOHsbNHO62tcHMcWgE5qOUknpVhTHv3YXFuj3a77xnbKT4m/A/qmftBxolgLaB8TTlO512HYoM0dKchDi8EAZR+Ug9x0NJtw+TJLG47NkYT8HAp5w2WL3n3pOWjRrxE/lvvRXh2EMhaIre8miKo5iav0/RBc+apxPiGAXpr5ajRZ7iG05w7OI+qmPtskU5E2jm6HUHYdxpsonGSBz3uGxcT8zaDilSJUCIQhAIQhAIQhAIQhALVsDhRDhIAGizG1x21c4WSspWrw4gPwcDx/wBto9CBRH0QQ2Nhc42TpfxpWblrK5jmyPqtLvUdjarEuOqwVXsVjHtf4Tfdp1a4diOqDQMdzYMI90ZfZAsdneV+ac4D2iwPoF+W+hvQ+qzXmTDtaWPa0MztstBJo/soVBvp5oY8BjTZPrRHqq/Fizg8W+IuJjk+9i8rvM0eh/VZlwri74XAgktHQ9vLspjmjmb7QIDGC0xh3iO9mtL7aILnzzP93DiA6nMkA9WPFG/oVC8wcQyRRv8AC55do07VqCfI11UbicU6TCiV+Yta5tgn8V+Fw+tqCgxAGcuAsgBhNnJr0B8ggb4hwcfC0jahd13A8l7bipI6LXdCA4AXVU4A7+ScYh5ElRuFkZTQAFE7X5pljBtf4q8QqqN6D5IOOpIG+wH7LrisI6OswHiFiiDYuunmuOZOcbiTIczg0GgKaKAA8kDRC6thJbmGw37jzrsuZQIhCEAhCEAhLlQgRCVCBFYeBcfMUZiefDdt8j1CryVA+x/ES9xo0P1TWJ9GzZ+NLmUiBxi8SZCCdKFAJuhCAS2kQg6uxDi0NLjlGw6BSfC2RjxPBJ8NN6lp/G7TsodOsEadp5IJCZkbJqbmDGuBPcj8Wnp4dEnM0ofI1zdi276GzuEwxR/X9gueJ3+X6BBxSpEoQemuI1CUs0zedHyKB+FOMN/0pv8A2/8AyQM0IQgEIQgXMhK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6" name="AutoShape 12" descr="data:image/jpeg;base64,/9j/4AAQSkZJRgABAQAAAQABAAD/2wCEAAkGBxQSEhQUEhQUFhUXFRUYFxcYFxQWGBQUGhQWFhQYGBUYHCggGBonGxUUITEhJSkrLi4uGB8zODMsNygtLisBCgoKBQUFDgUFDisZExkrKysrKysrKysrKysrKysrKysrKysrKysrKysrKysrKysrKysrKysrKysrKysrKysrK//AABEIARoAswMBIgACEQEDEQH/xAAcAAABBQEBAQAAAAAAAAAAAAAAAQQFBgcDAgj/xAA/EAABBAAEBAMFBgUDAwUBAAABAAIDEQQSITEFBkFRImFxBxOBkaEUIzJCscEVUmLh8ENy0TNTsoKDkqLxFv/EABQBAQAAAAAAAAAAAAAAAAAAAAD/xAAUEQEAAAAAAAAAAAAAAAAAAAAA/9oADAMBAAIRAxEAPwDJmEZbAFV2Gi7PrSq+SYRP33237rsJfj+3qgcvmANUPkujpAeg+SYSvy136LgJHDYj0QPZXjPdCvRJI4eXyTOSfY2vYkGm9oPEzb+K5Zcpsr2ZTdab/RI5+ptAjXk3VL2xp7X8L/Rd+F4UyODGtLidBV7/AAVv4Nyg9ji8uBpuw6OsafsgpscJd0P6L1JhTZ203PQLTv8A+Va6xRDjmOatnGiN9NNdV3h5K8Ty9tgWWUN3Hq70QZI+G7IOg11FLgIyL0O3+brZouQAAxzxneBZG1uu9QNFVeZ+UZGOc5luoEv0sk/laBttogz8oXfEQOb+IEf5t6ri4IEQAlQCgHICCkQIhKkQCEIQdGyHRdWSV1TcBegUDpz8w8wuGfW14LivWdB5eUpevBSgIFTzhWAdPK1jbNkAkAnKLq9F74Fwp2JmbE01fU9vXovoDlPlVkDGta0aAW4gZnepG6Cucn8lvgkcbDyWhuYDKAK7dXK+YTl5jdXUTp0UzBABo0UnL4gAgizgmAbD5C16dEF3cNU1nk1pBylivrr2/uovEYJrtwNx8f8AlSpcmWLb1CCocd5WhlBAa0gkkUKLTW6yrjnLcsLiMpLAXU7y86W1Y17mhx9FEySCWwQC0b6ak3sgwpzaXlXDnfhzI32G1d6ij86VQQIhKkQCEqAgRCEIFQgoCAQkShAoClouFkQskylxkc4CtcoGnzJTeORmRt6m6A0ytHVzu7t1onLbTK6NjdMjerTlIB29R+6C1+znlxkMOdzB7xwGYkC+9Wr9hR8lF8JbliHmSfnspGKWggkYSBukmltMTMvDpCg9zO10TRzL3Thrh1SOrogbDaiuc7rTh7dEzcEDKeIO3/zsqti/BI45slHbU33Om6tkyr3HMGHE6+ZQUrmvFxvGUtzHy0vtVlZ5IbPb9lfOL8J95YJIA7tIPzpUnExGJ5a7fb4fFA2SLpLXTbp3+K5oFQkQgEIQgVCRCBSkSoQdcM/K4G6o70D9CtS9nGKcIZfDlblI1B1c40HNcfXZZZh4S9zWgEkkDTVbLyzgXRQwwuNuztA31AN1rsgvrBla1tE5QB9F1bJWwpdBh76/QJwzCdiD3QMhOb1r/lOWyhcn4aj28ilj0Go/z0Qd8w6JCe65+Y18tkjnEa6oOzwNtEymFEpyCKtcJz0QMazHXZRHETbqG/RSOJxWUOOwAVO4vxEAue06t167Xr9EEfxQiySXA3RG4u62VI5qaDIHNN6AGxR/uFacfxiOQAuFvBo0aDm979VVeMYOzcYJB1qjY+PVBDT6UAbHfuuS62KAI1B/wLzI2qQeEJEIBCEIBCEIFCRCVB0gcQRlJBvSt76Utow/H/szMN7xtn3Nuf1jds4Eb2sXgkykHstU45i2RcOhxDG5iS1pvYuq7Pc90E7gfaZhy/JLoPyub37FW7Ccaa4BzTYcLB8l88NJxsga2KJkriAC0uYHOJ7GwpnhPF8Tw6X3OIBya6HWh3aeoQfQUUwcNSu7S0bdlSsDxBzoBIzXRrh6dR8k2x3OIjo73v5ILxJXcLxR7LOWe1LDl5aAdOpBF9CnmA9pMDy4OplbWfxenZBdJ3jqPmFHYqUhu5/suXDeZoMSz7twc78zeoXLFPDtzt1QVfjvE3NsCyANwqVxDGkuzMs2CHXsLFE+isfNkRFus5BvlJBVY4fAJAWt6k1roPXt6IIzDnwluU5RZc42ab2F7ldsPxIFzWxRU0U38XfS62TjiGFMbS5zmlxsauGUDb9lFcOlyPoAHzGorb4hB64y+MEhtE3uBRB8yFClPuIvdq124PQaUo9AL0vKEAhCEAhCEAlSIQKtp5A4W3FcJP2jxtEpLAdaEdAUPmsWX0X7IYs3C4Qepk/8zogYcE4HhI5ff+F0n+/TteQmg6tE145waHGTZQDlbqeoHoehVsx3L0IN5fTT9064PgWueGtAyt1d59haCQ4TwxsMEcYaKawDzrzWV+07l3ETYhphaGwFtEtGpfroR56Utixb6tNWwhzKI0NoPm3+Dyta174mbkFpYXuAbQJcAbJ16K1cNxcGGijlnwTBFJtNEHUCNPHG7UbLQ8ZwiNp93MwOjJtrjYonpmGreykTw1hiEYiYY6ADd25eyCmPw2Hna2TC5Ad2vadb8x1ToyPND4mtttVym5FMMhkwMhZZ8cThcX/pO7fqpaPBujb48l9wT9QgqnMk5EYv+YafzWVAQiNspdQBLc1baE3SmubcYGOBqxep6D+6qeMk8Je12gvN5AkluvZA9kgnc+2tYATpmbqB1Gid4vgVQudGWCSidmi/KlE8EAmYSZ3h7gcwboW9ALPz0UHjMK6OR7myPLWUcxJ3/K0+ZQRmImLgMx1XBK51pCUCJUiEAhCECpEpCRAIQhAq+g/Z3jRBw/Ct7sLj8XEhfPi2bgjnfZMO4XQhaPjrogs3HuZSSGRC3H6eatvL7RHEADmJFud3cd1nnL2Fy6u8Uj9Se3ZqecT5hdw5xc4OdE6tgTkPUEDYINAndoSuEcha3UKiS+0EzMb9ljEhd0c4Rgebidfou/DuI8SmdlkhgZHX42yF3yb1+iC7scyVvQg7+RTIcNDT4dB/SSPm26UPFnwbmmyY3/iv8r+/xVnimDhYQcG0Bof89VA8als5R/nqpzGSjpv+qhpIhdndBm3NuEe94zaNaD4b1cdCLVb4VEZi5jWEMOYvJsEV+q0TmGNpdmLQTdeuyb4bBBoHhLszT4TQbr5AWUFI4Xwswgy5raCWNA/1XnYD07qt8XxZJ92HWGuJcejnnc+g2Hop/m7ipjeYmkF7Rl8OjYWndrB/NW5VOQIhCEAhCEAhCEAhCVAiEIQKtV9n/FQ/DtjO7Dl+AFj6FZSpzlniZhk0NA1fr0QaW+Gf7QHRObkFktN/DUbLs3j+HncYsU50LzpTwQ0nydsQnfCZM0YIO43Pfpfdd4+MYZhyTxAuqjmAI9RaCK4XyPDBOZYpmmN2oYHA0N9Cr5Bi2MaBtsNNb+KgcPwjhs/ibDGCe3h1+BXs8jYT/TfNH5Ryur1okhBO4yVkzXMsG9/2pMuF4wxuMMl2Pwno4JjNyg6LLLh55S9orLKQ5r27nYWD5qQDs8bXOHiBv0KCQmkv/hR+Mn3CX7R0UXxjGNYCTR80Fb5u4k2JjnO8tO9lQvHvaIz3QZhQc+UDORQYOtdymvOk4fEZXXqajF7E6E181nwQK9xJJOpJJJ7nqkQUiAQhCAQhCAQhCAQhCAQlBSuCDyrN7N8IJeJ4RjhbTKLB1BABOo7aKsq5+yJ4HFcNfd9euQ0gv+DjEWLxcRbUTMQ9kZ6A0H5R6BynxwWGc+LU10NLlzVwYxvmeD93iJWyNd/2p8gY5p8jlBVVh4/LhX1M1zRejt2HtqNviguUXKELTbb6XZPT0U/hsKGAAAbKmcL52ieDbwHC7F7+il4Oa4nAeIV6oLA917qr8TxXunO6tOtDomHGOdoxbWHX/OyqT+cmSuykOs6UN7QWHEccDQd/+fgoh8cmIOaSxHvk6u7WnuDwYJD363sD0H/KdYtwbt20QZ57QMQM0cQ0yguI/RU9Wr2i8PMWIY7NYlhjkHldivTRVUoBIhCBUiEIBKhCBEIQgErvJIhAJUiECp9wHiJw2IhnbvHI13wB1HytMEIPrxvu547oPilaHZTsQQCCOx81S+YuXHxhzmj3kQ+Lmj+odR5rn7HOY/tGDELz95B4fVn5D+3wWiMYTsg+ZeN8Mlw0hkj1icdtDQ7JkJZpHZImZ7Gw0PxX0XxXk2KW3MpjjuPyOPmOnqFTJOV24acFzchO3YnyOxCDMv4fioac7CvA3NU6/kbVr4XCyVrXNblPUFtFXKV5AoG1HGLxWBR+nmgWBtCgmPFYZZi3D4cXNLbR2jZ+eVx6AD6qSdC4ZQwFz3GmgfmPbyHmdlb+W+CfZmOLqM8msrhtp+Fjf6Wj5mygwr2uNDMayFpsQ4eKO+5Asn6qkK1+1GXNxTFeTmj5MaqogVIhCAQhCBbSIQgEIQgVCEiBQUJEIFpIlSILT7N+N/ZMawuNMk+7d21Io/Ol9N8LxFij/wDq+PGlfTvIXExiMFh5bslmV3k9ttdfxCC6Arni8MyVpZI0Oaeh/bsVzYVH8zcyw4DDmed2w8LfzSO6NaO/6IK9j+V3QvJZO73Z2a4tJb5C9XJwzhegvK75NHlv1WIcb5uPEJnSYpzwKeI2M2j6sGpAPrV2mvG55GNjdFJIGGNoc0yuJDv6m3obQfS3CuDiG3voyHQno0dGt/funBNlZT7MfaBK1jI8c8OYdInmy8a0M/dvmtVBvUag7eaD5Z58Lv4ji82/vnfLp9KUArh7WcNk4pif6i1w+LB+4Kp6AQhCAQhCASpEIBCEIBCEIBCEIBCEIFK1z2Fcb1mwjz097GD1rSQfofmsiUpy1xZ2ExUM7f8ATe0nzbdOHxFoPrJj9FWeaODR49pinaKGsb6sxnuO1qZw+IbPGx8Trjc1rwR1aRYCdACvVB86888kHAtbNC4vj0Diatj7oH0JTCWKbENw0dW6dwa0hoFjN376rRfbDi2x4Mx/me8N+AdmP0AWdcI5gOHlwjyGvZCWOoDKS4gh2vWgUG943laAwRwsY1vu2hrHBosECtT1Trhs3uAyGXTSmHo7ytScZBAI2IBHoRaY46Bsltd3sHq0jYjzQYP7aiP4m+ukcd+tH+yolK6e1FmbGucTbjoT/sAA+PVU+V4NUKoAHW7PUoOSEIQCEIQCVIhAIQhAIQhAIQhAIQhAIQlQfSHsi4o2fh0QH4ovu3DtX4T8RSuDjR8j9CsM9hXGPd4qSBxoTMtv+9t/qCfktzxLgGOJ6C/kgw72vYw4jHMwzNRECXbavdbj8Q1qpfGsIxjWGMEtLQLs/i38XZ1dF35lxpfiJnWczppSSdKF+Fod8AVH4xj3BmbSwAL3I7m+6D6C9lvMX23AMzG5Yvu5O5r8Dvi2vkrA5wFkkADUk6AAbkrDfYxxM4fiAicaZOxzDtRcPEw/Ox8VofNmJdi5v4fCaYKdjJB+SLcRA/zuH0KDGud8d7/FzSN1jMjgw/zAaEjuNFXla+ecK2MxhjcrRmDR2HRVRAIQhAIQhAIQhAIQhAIQhAIQhAIQpDgvBZ8XII8PGXu8qAA7knQBAxa0nQalTHCOVcXiXVFBIfMjK0DuXOoLeOSuS4sFE37tjpiPvJCA43uQ0nYein8cxwGgsV06fBBmvJvsuOHljxE89SRuDgyMCgR0c87/AAWoe9zAgm70VI4nx73Vi6OwvT9UywXO8bSBI7LZoX1PwQRvPPs1cWmTBjMQXudHZLnWbOXubVQxsrHwtc6hJEwtfE8ZXB1ZRQPbsty4dxdkgBzBQXOXJeHxv3h8EuU1I2te2YfmQYLwzGvhmjkjrOx7XNvbMDpa+jOXOGfZ8KcxzyvDpZpOskrwXX5gAgDyC+c+J4B+HldFK2nNOo79iD2K+iuXccJOGxSk7wCz5gZT+iDIPaNXg9SqOrjzpJ7xucagPq1TkCpEIQCEIQCEIQCEIQLSRKEiAQhKgRbr7IuFPhwmaspldnPfLQDQf1rzWTcpcK9/N4hbGDM7z/lHxK+ieXiRE3StEEgXZd16jxg2vVKXg7hQ3GOFSO8WGc0PH5H2Gu8rG3qgl54Y5BUkbHeoBVexvIeDeXPbExj3A+Ia5T3DToCmx41LBXv43MOlndvwcNKUthOLNkbbSNUGacb4ZPwu3uk95CXdBTmWrPyvzIyVo8Ydpt1U3xnh7MTE+KQWHtLfTsfgvnjEwy4TEPYCWyRvIJHlsfTqg1z2icrfa4DNH/1IwS3bxNGrmH9lF8M4u7+BxQxn7yRz4h5DOc30Kr8vPmNOGLMrQHtIMtHUbEjpaiOV+JES4aI7NmJ/+QylBYeasAIcCGdi3XztZ2tN9pbvums7uH0WZoEQhCBQUiEIBCEIBCEIBCEIFSsaSQALJNAdz0CRWrkPBAyOmcL93+AdM52PwCC4cC4Y3CRMjq3uIdIf6q2+Gy1TBPb7sa60FlWO4hkrq4/4VZeDcQIy5naUguUwdu3ft0P91xwnEGybaOGhadCD5hc4sTY0K6vyO/GBffY/MIO2YEU6j3B1B+aqnH+XRGTPhXGNwtzoxqyUdRX5T10UhjRJFbmnPH/9mj9wuWGxpfRDrBGnXRB04RxESxtPcBZ37VOHsbNHO62tcHMcWgE5qOUknpVhTHv3YXFuj3a77xnbKT4m/A/qmftBxolgLaB8TTlO512HYoM0dKchDi8EAZR+Ug9x0NJtw+TJLG47NkYT8HAp5w2WL3n3pOWjRrxE/lvvRXh2EMhaIre8miKo5iav0/RBc+apxPiGAXpr5ajRZ7iG05w7OI+qmPtskU5E2jm6HUHYdxpsonGSBz3uGxcT8zaDilSJUCIQhAIQhAIQhAIQhALVsDhRDhIAGizG1x21c4WSspWrw4gPwcDx/wBto9CBRH0QQ2Nhc42TpfxpWblrK5jmyPqtLvUdjarEuOqwVXsVjHtf4Tfdp1a4diOqDQMdzYMI90ZfZAsdneV+ac4D2iwPoF+W+hvQ+qzXmTDtaWPa0MztstBJo/soVBvp5oY8BjTZPrRHqq/Fizg8W+IuJjk+9i8rvM0eh/VZlwri74XAgktHQ9vLspjmjmb7QIDGC0xh3iO9mtL7aILnzzP93DiA6nMkA9WPFG/oVC8wcQyRRv8AC55do07VqCfI11UbicU6TCiV+Yta5tgn8V+Fw+tqCgxAGcuAsgBhNnJr0B8ggb4hwcfC0jahd13A8l7bipI6LXdCA4AXVU4A7+ScYh5ElRuFkZTQAFE7X5pljBtf4q8QqqN6D5IOOpIG+wH7LrisI6OswHiFiiDYuunmuOZOcbiTIczg0GgKaKAA8kDRC6thJbmGw37jzrsuZQIhCEAhCEAhLlQgRCVCBFYeBcfMUZiefDdt8j1CryVA+x/ES9xo0P1TWJ9GzZ+NLmUiBxi8SZCCdKFAJuhCAS2kQg6uxDi0NLjlGw6BSfC2RjxPBJ8NN6lp/G7TsodOsEadp5IJCZkbJqbmDGuBPcj8Wnp4dEnM0ofI1zdi276GzuEwxR/X9gueJ3+X6BBxSpEoQemuI1CUs0zedHyKB+FOMN/0pv8A2/8AyQM0IQgEIQgXMhK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8" name="Picture 14" descr="http://www.pnas.org/site/misc/images/Pauling.jpg"/>
          <p:cNvPicPr>
            <a:picLocks noChangeAspect="1" noChangeArrowheads="1"/>
          </p:cNvPicPr>
          <p:nvPr/>
        </p:nvPicPr>
        <p:blipFill>
          <a:blip r:embed="rId4"/>
          <a:srcRect/>
          <a:stretch>
            <a:fillRect/>
          </a:stretch>
        </p:blipFill>
        <p:spPr bwMode="auto">
          <a:xfrm>
            <a:off x="2786050" y="3643314"/>
            <a:ext cx="1288616" cy="1643074"/>
          </a:xfrm>
          <a:prstGeom prst="rect">
            <a:avLst/>
          </a:prstGeom>
          <a:noFill/>
        </p:spPr>
      </p:pic>
      <p:pic>
        <p:nvPicPr>
          <p:cNvPr id="1040" name="Picture 16" descr="https://upload.wikimedia.org/wikipedia/commons/9/93/Robert_Robinson_organic_chemist.jpg"/>
          <p:cNvPicPr>
            <a:picLocks noChangeAspect="1" noChangeArrowheads="1"/>
          </p:cNvPicPr>
          <p:nvPr/>
        </p:nvPicPr>
        <p:blipFill>
          <a:blip r:embed="rId5" cstate="print"/>
          <a:srcRect/>
          <a:stretch>
            <a:fillRect/>
          </a:stretch>
        </p:blipFill>
        <p:spPr bwMode="auto">
          <a:xfrm>
            <a:off x="4714876" y="3857628"/>
            <a:ext cx="1161769" cy="1643074"/>
          </a:xfrm>
          <a:prstGeom prst="rect">
            <a:avLst/>
          </a:prstGeom>
          <a:noFill/>
        </p:spPr>
      </p:pic>
      <p:pic>
        <p:nvPicPr>
          <p:cNvPr id="1042" name="Picture 18" descr="https://advchem-niva.wikispaces.com/file/view/Page1Pic56.gif/224258382/Page1Pic56.gif"/>
          <p:cNvPicPr>
            <a:picLocks noChangeAspect="1" noChangeArrowheads="1"/>
          </p:cNvPicPr>
          <p:nvPr/>
        </p:nvPicPr>
        <p:blipFill>
          <a:blip r:embed="rId6"/>
          <a:srcRect/>
          <a:stretch>
            <a:fillRect/>
          </a:stretch>
        </p:blipFill>
        <p:spPr bwMode="auto">
          <a:xfrm>
            <a:off x="5929322" y="3857628"/>
            <a:ext cx="1263902" cy="1643074"/>
          </a:xfrm>
          <a:prstGeom prst="rect">
            <a:avLst/>
          </a:prstGeom>
          <a:noFill/>
        </p:spPr>
      </p:pic>
      <p:pic>
        <p:nvPicPr>
          <p:cNvPr id="1044" name="Picture 20" descr="https://upload.wikimedia.org/wikipedia/commons/8/81/Thomas_Martin_Lowry2.jpg"/>
          <p:cNvPicPr>
            <a:picLocks noChangeAspect="1" noChangeArrowheads="1"/>
          </p:cNvPicPr>
          <p:nvPr/>
        </p:nvPicPr>
        <p:blipFill>
          <a:blip r:embed="rId7" cstate="print"/>
          <a:srcRect/>
          <a:stretch>
            <a:fillRect/>
          </a:stretch>
        </p:blipFill>
        <p:spPr bwMode="auto">
          <a:xfrm>
            <a:off x="7286644" y="3857627"/>
            <a:ext cx="1285884" cy="1641357"/>
          </a:xfrm>
          <a:prstGeom prst="rect">
            <a:avLst/>
          </a:prstGeom>
          <a:noFill/>
        </p:spPr>
      </p:pic>
      <p:sp>
        <p:nvSpPr>
          <p:cNvPr id="37" name="TextBox 36"/>
          <p:cNvSpPr txBox="1"/>
          <p:nvPr/>
        </p:nvSpPr>
        <p:spPr>
          <a:xfrm>
            <a:off x="214282" y="5429264"/>
            <a:ext cx="1500198" cy="1169551"/>
          </a:xfrm>
          <a:prstGeom prst="rect">
            <a:avLst/>
          </a:prstGeom>
          <a:solidFill>
            <a:srgbClr val="FFFFCC"/>
          </a:solidFill>
        </p:spPr>
        <p:txBody>
          <a:bodyPr wrap="square" rtlCol="0">
            <a:spAutoFit/>
          </a:bodyPr>
          <a:lstStyle/>
          <a:p>
            <a:pPr algn="ctr"/>
            <a:r>
              <a:rPr lang="en-US" sz="1400" dirty="0" smtClean="0">
                <a:latin typeface="Arial" pitchFamily="34" charset="0"/>
                <a:cs typeface="Arial" pitchFamily="34" charset="0"/>
              </a:rPr>
              <a:t>Irving Langmuir</a:t>
            </a:r>
          </a:p>
          <a:p>
            <a:pPr algn="ctr"/>
            <a:r>
              <a:rPr lang="en-US" sz="1400" dirty="0" smtClean="0">
                <a:latin typeface="Arial" pitchFamily="34" charset="0"/>
                <a:cs typeface="Arial" pitchFamily="34" charset="0"/>
              </a:rPr>
              <a:t>1881-1957</a:t>
            </a:r>
          </a:p>
          <a:p>
            <a:pPr algn="ctr"/>
            <a:r>
              <a:rPr lang="en-US" sz="1400" dirty="0" smtClean="0">
                <a:latin typeface="Arial" pitchFamily="34" charset="0"/>
                <a:cs typeface="Arial" pitchFamily="34" charset="0"/>
              </a:rPr>
              <a:t>Made Lewis’s concept acceptable</a:t>
            </a:r>
            <a:endParaRPr lang="en-IN" sz="1400" dirty="0">
              <a:latin typeface="Arial" pitchFamily="34" charset="0"/>
              <a:cs typeface="Arial" pitchFamily="34" charset="0"/>
            </a:endParaRPr>
          </a:p>
        </p:txBody>
      </p:sp>
      <p:sp>
        <p:nvSpPr>
          <p:cNvPr id="38" name="TextBox 37"/>
          <p:cNvSpPr txBox="1"/>
          <p:nvPr/>
        </p:nvSpPr>
        <p:spPr>
          <a:xfrm>
            <a:off x="2214546" y="5286388"/>
            <a:ext cx="2214578" cy="1384995"/>
          </a:xfrm>
          <a:prstGeom prst="rect">
            <a:avLst/>
          </a:prstGeom>
          <a:solidFill>
            <a:srgbClr val="FFFFCC"/>
          </a:solidFill>
        </p:spPr>
        <p:txBody>
          <a:bodyPr wrap="square" rtlCol="0">
            <a:spAutoFit/>
          </a:bodyPr>
          <a:lstStyle/>
          <a:p>
            <a:pPr algn="ct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Linus</a:t>
            </a:r>
            <a:r>
              <a:rPr lang="en-US" sz="1400" dirty="0" smtClean="0">
                <a:latin typeface="Arial" pitchFamily="34" charset="0"/>
                <a:cs typeface="Arial" pitchFamily="34" charset="0"/>
              </a:rPr>
              <a:t> Pauling</a:t>
            </a:r>
          </a:p>
          <a:p>
            <a:pPr algn="ctr"/>
            <a:r>
              <a:rPr lang="en-US" sz="1400" dirty="0" smtClean="0">
                <a:latin typeface="Arial" pitchFamily="34" charset="0"/>
                <a:cs typeface="Arial" pitchFamily="34" charset="0"/>
              </a:rPr>
              <a:t>1901-1994</a:t>
            </a:r>
          </a:p>
          <a:p>
            <a:pPr algn="ctr"/>
            <a:r>
              <a:rPr lang="en-US" sz="1400" dirty="0" smtClean="0">
                <a:latin typeface="Arial" pitchFamily="34" charset="0"/>
                <a:cs typeface="Arial" pitchFamily="34" charset="0"/>
              </a:rPr>
              <a:t>Advanced the understanding of chemical bond based on quantum mechanics </a:t>
            </a:r>
            <a:endParaRPr lang="en-IN" sz="1400" dirty="0">
              <a:latin typeface="Arial" pitchFamily="34" charset="0"/>
              <a:cs typeface="Arial" pitchFamily="34" charset="0"/>
            </a:endParaRPr>
          </a:p>
        </p:txBody>
      </p:sp>
      <p:sp>
        <p:nvSpPr>
          <p:cNvPr id="39" name="TextBox 38"/>
          <p:cNvSpPr txBox="1"/>
          <p:nvPr/>
        </p:nvSpPr>
        <p:spPr>
          <a:xfrm>
            <a:off x="4643438" y="5500702"/>
            <a:ext cx="1285883" cy="523220"/>
          </a:xfrm>
          <a:prstGeom prst="rect">
            <a:avLst/>
          </a:prstGeom>
          <a:solidFill>
            <a:srgbClr val="FFFFCC"/>
          </a:solidFill>
        </p:spPr>
        <p:txBody>
          <a:bodyPr wrap="square" rtlCol="0">
            <a:spAutoFit/>
          </a:bodyPr>
          <a:lstStyle/>
          <a:p>
            <a:r>
              <a:rPr lang="en-US" sz="1400" dirty="0" smtClean="0">
                <a:latin typeface="Arial" pitchFamily="34" charset="0"/>
                <a:cs typeface="Arial" pitchFamily="34" charset="0"/>
              </a:rPr>
              <a:t>R. Robinson</a:t>
            </a:r>
          </a:p>
          <a:p>
            <a:pPr algn="ctr"/>
            <a:r>
              <a:rPr lang="en-US" sz="1400" dirty="0" smtClean="0">
                <a:latin typeface="Arial" pitchFamily="34" charset="0"/>
                <a:cs typeface="Arial" pitchFamily="34" charset="0"/>
              </a:rPr>
              <a:t>1886-1975</a:t>
            </a:r>
            <a:endParaRPr lang="en-IN" sz="1400" dirty="0">
              <a:latin typeface="Arial" pitchFamily="34" charset="0"/>
              <a:cs typeface="Arial" pitchFamily="34" charset="0"/>
            </a:endParaRPr>
          </a:p>
        </p:txBody>
      </p:sp>
      <p:sp>
        <p:nvSpPr>
          <p:cNvPr id="40" name="TextBox 39"/>
          <p:cNvSpPr txBox="1"/>
          <p:nvPr/>
        </p:nvSpPr>
        <p:spPr>
          <a:xfrm>
            <a:off x="6000760" y="5500702"/>
            <a:ext cx="1214446" cy="523220"/>
          </a:xfrm>
          <a:prstGeom prst="rect">
            <a:avLst/>
          </a:prstGeom>
          <a:solidFill>
            <a:srgbClr val="FFFFCC"/>
          </a:solidFill>
        </p:spPr>
        <p:txBody>
          <a:bodyPr wrap="square" rtlCol="0">
            <a:spAutoFit/>
          </a:bodyPr>
          <a:lstStyle/>
          <a:p>
            <a:r>
              <a:rPr lang="en-US" sz="1400" dirty="0" smtClean="0">
                <a:latin typeface="Arial" pitchFamily="34" charset="0"/>
                <a:cs typeface="Arial" pitchFamily="34" charset="0"/>
              </a:rPr>
              <a:t>  C.K. </a:t>
            </a:r>
            <a:r>
              <a:rPr lang="en-US" sz="1400" dirty="0" err="1" smtClean="0">
                <a:latin typeface="Arial" pitchFamily="34" charset="0"/>
                <a:cs typeface="Arial" pitchFamily="34" charset="0"/>
              </a:rPr>
              <a:t>Ingold</a:t>
            </a: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1893-1970</a:t>
            </a:r>
            <a:endParaRPr lang="en-IN" sz="1400" dirty="0">
              <a:latin typeface="Arial" pitchFamily="34" charset="0"/>
              <a:cs typeface="Arial" pitchFamily="34" charset="0"/>
            </a:endParaRPr>
          </a:p>
        </p:txBody>
      </p:sp>
      <p:sp>
        <p:nvSpPr>
          <p:cNvPr id="41" name="TextBox 40"/>
          <p:cNvSpPr txBox="1"/>
          <p:nvPr/>
        </p:nvSpPr>
        <p:spPr>
          <a:xfrm>
            <a:off x="7286644" y="5500702"/>
            <a:ext cx="1370208" cy="523220"/>
          </a:xfrm>
          <a:prstGeom prst="rect">
            <a:avLst/>
          </a:prstGeom>
          <a:solidFill>
            <a:srgbClr val="FFFFCC"/>
          </a:solidFill>
        </p:spPr>
        <p:txBody>
          <a:bodyPr wrap="square" rtlCol="0">
            <a:spAutoFit/>
          </a:bodyPr>
          <a:lstStyle/>
          <a:p>
            <a:r>
              <a:rPr lang="en-US" sz="1400" dirty="0" smtClean="0">
                <a:latin typeface="Arial" pitchFamily="34" charset="0"/>
                <a:cs typeface="Arial" pitchFamily="34" charset="0"/>
              </a:rPr>
              <a:t>   T. M. Lowry</a:t>
            </a:r>
          </a:p>
          <a:p>
            <a:pPr algn="ctr"/>
            <a:r>
              <a:rPr lang="en-US" sz="1400" dirty="0" smtClean="0">
                <a:latin typeface="Arial" pitchFamily="34" charset="0"/>
                <a:cs typeface="Arial" pitchFamily="34" charset="0"/>
              </a:rPr>
              <a:t>1874-1936</a:t>
            </a:r>
            <a:endParaRPr lang="en-IN" sz="1400" dirty="0">
              <a:latin typeface="Arial" pitchFamily="34" charset="0"/>
              <a:cs typeface="Arial" pitchFamily="34" charset="0"/>
            </a:endParaRPr>
          </a:p>
        </p:txBody>
      </p:sp>
      <p:sp>
        <p:nvSpPr>
          <p:cNvPr id="24" name="TextBox 23"/>
          <p:cNvSpPr txBox="1"/>
          <p:nvPr/>
        </p:nvSpPr>
        <p:spPr>
          <a:xfrm>
            <a:off x="4643439" y="6000768"/>
            <a:ext cx="4357717" cy="738664"/>
          </a:xfrm>
          <a:prstGeom prst="rect">
            <a:avLst/>
          </a:prstGeom>
          <a:solidFill>
            <a:srgbClr val="CCECFF"/>
          </a:solidFill>
        </p:spPr>
        <p:txBody>
          <a:bodyPr wrap="square" rtlCol="0">
            <a:spAutoFit/>
          </a:bodyPr>
          <a:lstStyle/>
          <a:p>
            <a:pPr algn="ctr"/>
            <a:r>
              <a:rPr lang="en-US" sz="1400" dirty="0" smtClean="0">
                <a:latin typeface="Arial" pitchFamily="34" charset="0"/>
                <a:cs typeface="Arial" pitchFamily="34" charset="0"/>
              </a:rPr>
              <a:t>Built the edifice of theory and mechanism in organic chemistry; the beginning of physical organic chemistry</a:t>
            </a:r>
            <a:endParaRPr lang="en-IN" sz="1400" dirty="0">
              <a:latin typeface="Arial" pitchFamily="34" charset="0"/>
              <a:cs typeface="Arial" pitchFamily="34" charset="0"/>
            </a:endParaRPr>
          </a:p>
        </p:txBody>
      </p:sp>
      <p:sp>
        <p:nvSpPr>
          <p:cNvPr id="3" name="TextBox 2"/>
          <p:cNvSpPr txBox="1"/>
          <p:nvPr/>
        </p:nvSpPr>
        <p:spPr>
          <a:xfrm>
            <a:off x="-2169688" y="755412"/>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7500990" cy="511156"/>
          </a:xfrm>
        </p:spPr>
        <p:txBody>
          <a:bodyPr>
            <a:normAutofit/>
          </a:bodyPr>
          <a:lstStyle/>
          <a:p>
            <a:r>
              <a:rPr lang="en-US" sz="2400" b="1" i="1" dirty="0" smtClean="0">
                <a:solidFill>
                  <a:srgbClr val="FF0000"/>
                </a:solidFill>
                <a:latin typeface="Arial" pitchFamily="34" charset="0"/>
                <a:cs typeface="Arial" pitchFamily="34" charset="0"/>
              </a:rPr>
              <a:t>G.N.LEWIS : AN INSTITUTION BUILDER</a:t>
            </a:r>
            <a:endParaRPr lang="en-IN" sz="2400" b="1" i="1" dirty="0">
              <a:solidFill>
                <a:srgbClr val="FF0000"/>
              </a:solidFill>
              <a:latin typeface="Arial" pitchFamily="34" charset="0"/>
              <a:cs typeface="Arial" pitchFamily="34" charset="0"/>
            </a:endParaRPr>
          </a:p>
        </p:txBody>
      </p:sp>
      <p:pic>
        <p:nvPicPr>
          <p:cNvPr id="30722" name="Picture 2" descr="C:\Users\lenovo\Desktop\G N Lewis\Lewis G N\1384367560184.jpg"/>
          <p:cNvPicPr>
            <a:picLocks noGrp="1" noChangeAspect="1" noChangeArrowheads="1"/>
          </p:cNvPicPr>
          <p:nvPr>
            <p:ph idx="1"/>
          </p:nvPr>
        </p:nvPicPr>
        <p:blipFill>
          <a:blip r:embed="rId2"/>
          <a:srcRect/>
          <a:stretch>
            <a:fillRect/>
          </a:stretch>
        </p:blipFill>
        <p:spPr bwMode="auto">
          <a:xfrm>
            <a:off x="5429256" y="1000108"/>
            <a:ext cx="3214710" cy="4160214"/>
          </a:xfrm>
          <a:prstGeom prst="rect">
            <a:avLst/>
          </a:prstGeom>
          <a:noFill/>
        </p:spPr>
      </p:pic>
      <p:sp>
        <p:nvSpPr>
          <p:cNvPr id="6" name="TextBox 5"/>
          <p:cNvSpPr txBox="1"/>
          <p:nvPr/>
        </p:nvSpPr>
        <p:spPr>
          <a:xfrm>
            <a:off x="142844" y="857233"/>
            <a:ext cx="5000660" cy="6463309"/>
          </a:xfrm>
          <a:prstGeom prst="rect">
            <a:avLst/>
          </a:prstGeom>
          <a:noFill/>
        </p:spPr>
        <p:txBody>
          <a:bodyPr wrap="square" rtlCol="0">
            <a:spAutoFit/>
          </a:bodyPr>
          <a:lstStyle/>
          <a:p>
            <a:pPr>
              <a:buFont typeface="Arial" pitchFamily="34" charset="0"/>
              <a:buChar char="•"/>
            </a:pPr>
            <a:r>
              <a:rPr lang="en-US" dirty="0" smtClean="0"/>
              <a:t> </a:t>
            </a:r>
            <a:r>
              <a:rPr lang="en-US" dirty="0" smtClean="0">
                <a:latin typeface="Arial"/>
                <a:cs typeface="Arial"/>
              </a:rPr>
              <a:t>The Department of Chemistry at the University of California became one  of the finest departments during 1912-1946,  a centre of intense scientific activity</a:t>
            </a:r>
          </a:p>
          <a:p>
            <a:pPr>
              <a:buFont typeface="Arial" pitchFamily="34" charset="0"/>
              <a:buChar char="•"/>
            </a:pPr>
            <a:endParaRPr lang="en-US" dirty="0" smtClean="0">
              <a:latin typeface="Arial"/>
              <a:cs typeface="Arial"/>
            </a:endParaRPr>
          </a:p>
          <a:p>
            <a:pPr>
              <a:buFont typeface="Arial" pitchFamily="34" charset="0"/>
              <a:buChar char="•"/>
            </a:pPr>
            <a:r>
              <a:rPr lang="en-US" dirty="0" smtClean="0">
                <a:latin typeface="Arial"/>
                <a:cs typeface="Arial"/>
              </a:rPr>
              <a:t> Three of his students won the Nobel; Urey in 1933, Seaborg in 1951 and Calvin in 1961;Two members of the faculty won the Nobel, Giauque, 1949 and Libby, 1960</a:t>
            </a:r>
          </a:p>
          <a:p>
            <a:pPr>
              <a:buFont typeface="Arial" pitchFamily="34" charset="0"/>
              <a:buChar char="•"/>
            </a:pPr>
            <a:endParaRPr lang="en-US" dirty="0" smtClean="0">
              <a:latin typeface="Arial"/>
              <a:cs typeface="Arial"/>
            </a:endParaRPr>
          </a:p>
          <a:p>
            <a:pPr>
              <a:buFont typeface="Arial" pitchFamily="34" charset="0"/>
              <a:buChar char="•"/>
            </a:pPr>
            <a:r>
              <a:rPr lang="en-US" dirty="0" smtClean="0">
                <a:latin typeface="Arial"/>
                <a:cs typeface="Arial"/>
              </a:rPr>
              <a:t>He took less of the share of resources for himself, whether students or funds and gave more to his colleagues</a:t>
            </a:r>
          </a:p>
          <a:p>
            <a:pPr>
              <a:buFont typeface="Arial" pitchFamily="34" charset="0"/>
              <a:buChar char="•"/>
            </a:pPr>
            <a:endParaRPr lang="en-US" dirty="0" smtClean="0">
              <a:latin typeface="Arial"/>
              <a:cs typeface="Arial"/>
            </a:endParaRPr>
          </a:p>
          <a:p>
            <a:pPr>
              <a:buFont typeface="Arial" pitchFamily="34" charset="0"/>
              <a:buChar char="•"/>
            </a:pPr>
            <a:r>
              <a:rPr lang="en-US" dirty="0" smtClean="0">
                <a:latin typeface="Arial"/>
                <a:cs typeface="Arial"/>
              </a:rPr>
              <a:t>Built a department without any divisions, either in organization or spirit; Lewis defined chemistry as a unitary science, not as organic, inorganic or physical</a:t>
            </a:r>
          </a:p>
          <a:p>
            <a:pPr>
              <a:buFont typeface="Arial" pitchFamily="34" charset="0"/>
              <a:buChar char="•"/>
            </a:pPr>
            <a:endParaRPr lang="en-US" dirty="0" smtClean="0">
              <a:latin typeface="Arial"/>
              <a:cs typeface="Arial"/>
            </a:endParaRPr>
          </a:p>
          <a:p>
            <a:pPr>
              <a:buFont typeface="Arial" pitchFamily="34" charset="0"/>
              <a:buChar char="•"/>
            </a:pPr>
            <a:r>
              <a:rPr lang="en-US" dirty="0" smtClean="0">
                <a:latin typeface="Arial"/>
                <a:cs typeface="Arial"/>
              </a:rPr>
              <a:t> Freedom of expression with facts and logic reigning supreme over opinions and prejudices</a:t>
            </a:r>
          </a:p>
          <a:p>
            <a:pPr>
              <a:buFont typeface="Arial" pitchFamily="34" charset="0"/>
              <a:buChar char="•"/>
            </a:pPr>
            <a:endParaRPr lang="en-US" dirty="0" smtClean="0">
              <a:latin typeface="Arial"/>
              <a:cs typeface="Arial"/>
            </a:endParaRPr>
          </a:p>
          <a:p>
            <a:pPr>
              <a:buFont typeface="Arial" pitchFamily="34" charset="0"/>
              <a:buChar char="•"/>
            </a:pPr>
            <a:endParaRPr lang="en-IN" dirty="0">
              <a:latin typeface="Arial"/>
              <a:cs typeface="Arial"/>
            </a:endParaRPr>
          </a:p>
        </p:txBody>
      </p:sp>
      <p:sp>
        <p:nvSpPr>
          <p:cNvPr id="7" name="TextBox 6"/>
          <p:cNvSpPr txBox="1"/>
          <p:nvPr/>
        </p:nvSpPr>
        <p:spPr>
          <a:xfrm>
            <a:off x="5143504" y="5214950"/>
            <a:ext cx="3714776" cy="1323439"/>
          </a:xfrm>
          <a:prstGeom prst="rect">
            <a:avLst/>
          </a:prstGeom>
          <a:solidFill>
            <a:srgbClr val="FFFFCC"/>
          </a:solidFill>
        </p:spPr>
        <p:txBody>
          <a:bodyPr wrap="square" rtlCol="0">
            <a:spAutoFit/>
          </a:bodyPr>
          <a:lstStyle/>
          <a:p>
            <a:pPr algn="ctr"/>
            <a:r>
              <a:rPr lang="en-US" sz="2000" i="1" dirty="0" smtClean="0">
                <a:latin typeface="Arial" pitchFamily="34" charset="0"/>
                <a:cs typeface="Arial" pitchFamily="34" charset="0"/>
              </a:rPr>
              <a:t>Great teachers and leaders are those whose influence is multiplied by the many they have inspired</a:t>
            </a:r>
            <a:endParaRPr lang="en-IN" sz="2000" i="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6858048" cy="6894193"/>
          </a:xfrm>
          <a:prstGeom prst="rect">
            <a:avLst/>
          </a:prstGeom>
          <a:noFill/>
        </p:spPr>
        <p:txBody>
          <a:bodyPr wrap="square" rtlCol="0">
            <a:spAutoFit/>
          </a:bodyPr>
          <a:lstStyle/>
          <a:p>
            <a:pPr algn="just"/>
            <a:r>
              <a:rPr lang="en-IN" sz="1400" dirty="0" smtClean="0">
                <a:latin typeface="Arial" pitchFamily="34" charset="0"/>
                <a:cs typeface="Arial" pitchFamily="34" charset="0"/>
              </a:rPr>
              <a:t>[CONTRIBUTION FROM THE CHEMICAL LABORATORY OF THE UNIVERSITY  OF CALIFORNIA ]</a:t>
            </a:r>
          </a:p>
          <a:p>
            <a:pPr algn="just"/>
            <a:endParaRPr lang="en-IN" sz="1400" dirty="0" smtClean="0">
              <a:latin typeface="Arial" pitchFamily="34" charset="0"/>
              <a:cs typeface="Arial" pitchFamily="34" charset="0"/>
            </a:endParaRPr>
          </a:p>
          <a:p>
            <a:pPr algn="just"/>
            <a:r>
              <a:rPr lang="en-IN" sz="1400" b="1" dirty="0" smtClean="0">
                <a:solidFill>
                  <a:srgbClr val="FF0000"/>
                </a:solidFill>
                <a:latin typeface="Arial" pitchFamily="34" charset="0"/>
                <a:cs typeface="Arial" pitchFamily="34" charset="0"/>
              </a:rPr>
              <a:t>THE ATOM AND THE MOLECULE.</a:t>
            </a:r>
          </a:p>
          <a:p>
            <a:pPr algn="just"/>
            <a:endParaRPr lang="en-IN" sz="1400" dirty="0" smtClean="0">
              <a:latin typeface="Arial" pitchFamily="34" charset="0"/>
              <a:cs typeface="Arial" pitchFamily="34" charset="0"/>
            </a:endParaRPr>
          </a:p>
          <a:p>
            <a:pPr algn="just"/>
            <a:r>
              <a:rPr lang="en-IN" sz="1200" dirty="0" smtClean="0">
                <a:latin typeface="Arial" pitchFamily="34" charset="0"/>
                <a:cs typeface="Arial" pitchFamily="34" charset="0"/>
              </a:rPr>
              <a:t>BY GILBERT N. LEWIS.</a:t>
            </a:r>
          </a:p>
          <a:p>
            <a:pPr algn="just"/>
            <a:endParaRPr lang="en-IN" sz="1200" dirty="0" smtClean="0">
              <a:latin typeface="Arial" pitchFamily="34" charset="0"/>
              <a:cs typeface="Arial" pitchFamily="34" charset="0"/>
            </a:endParaRPr>
          </a:p>
          <a:p>
            <a:pPr algn="just"/>
            <a:r>
              <a:rPr lang="en-IN" sz="1200" b="1" dirty="0" smtClean="0">
                <a:solidFill>
                  <a:srgbClr val="0070C0"/>
                </a:solidFill>
                <a:latin typeface="Arial" pitchFamily="34" charset="0"/>
                <a:cs typeface="Arial" pitchFamily="34" charset="0"/>
              </a:rPr>
              <a:t>Received January </a:t>
            </a:r>
            <a:r>
              <a:rPr lang="en-IN" sz="1200" b="1" i="1" dirty="0" smtClean="0">
                <a:solidFill>
                  <a:srgbClr val="0070C0"/>
                </a:solidFill>
                <a:latin typeface="Arial" pitchFamily="34" charset="0"/>
                <a:cs typeface="Arial" pitchFamily="34" charset="0"/>
              </a:rPr>
              <a:t>26, 1916.</a:t>
            </a:r>
          </a:p>
          <a:p>
            <a:pPr algn="just"/>
            <a:endParaRPr lang="en-IN" sz="1400" b="1" i="1" dirty="0" smtClean="0">
              <a:latin typeface="Arial" pitchFamily="34" charset="0"/>
              <a:cs typeface="Arial" pitchFamily="34" charset="0"/>
            </a:endParaRPr>
          </a:p>
          <a:p>
            <a:pPr algn="just"/>
            <a:r>
              <a:rPr lang="en-IN" sz="1400" dirty="0" smtClean="0">
                <a:latin typeface="Arial" pitchFamily="34" charset="0"/>
                <a:cs typeface="Arial" pitchFamily="34" charset="0"/>
              </a:rPr>
              <a:t>In a paper entitled “Valence and </a:t>
            </a:r>
            <a:r>
              <a:rPr lang="en-IN" sz="1400" dirty="0" err="1" smtClean="0">
                <a:latin typeface="Arial" pitchFamily="34" charset="0"/>
                <a:cs typeface="Arial" pitchFamily="34" charset="0"/>
              </a:rPr>
              <a:t>Tautomerism</a:t>
            </a:r>
            <a:r>
              <a:rPr lang="en-IN" sz="1400" dirty="0" smtClean="0">
                <a:latin typeface="Arial" pitchFamily="34" charset="0"/>
                <a:cs typeface="Arial" pitchFamily="34" charset="0"/>
              </a:rPr>
              <a:t>” l  took occasion to point out the great importance of </a:t>
            </a:r>
            <a:r>
              <a:rPr lang="en-IN" sz="1400" dirty="0" smtClean="0">
                <a:solidFill>
                  <a:srgbClr val="000090"/>
                </a:solidFill>
                <a:latin typeface="Arial" pitchFamily="34" charset="0"/>
                <a:cs typeface="Arial" pitchFamily="34" charset="0"/>
              </a:rPr>
              <a:t>substituting for the conventional classification of chemical substances, as inorganic or organic, the more general classification which distinguishes between polar and  </a:t>
            </a:r>
            <a:r>
              <a:rPr lang="en-IN" sz="1400" dirty="0" err="1" smtClean="0">
                <a:solidFill>
                  <a:srgbClr val="000090"/>
                </a:solidFill>
                <a:latin typeface="Arial" pitchFamily="34" charset="0"/>
                <a:cs typeface="Arial" pitchFamily="34" charset="0"/>
              </a:rPr>
              <a:t>nonpolar</a:t>
            </a:r>
            <a:r>
              <a:rPr lang="en-IN" sz="1400" dirty="0" smtClean="0">
                <a:solidFill>
                  <a:srgbClr val="000090"/>
                </a:solidFill>
                <a:latin typeface="Arial" pitchFamily="34" charset="0"/>
                <a:cs typeface="Arial" pitchFamily="34" charset="0"/>
              </a:rPr>
              <a:t> substanc</a:t>
            </a:r>
            <a:r>
              <a:rPr lang="en-IN" sz="1400" dirty="0" smtClean="0">
                <a:solidFill>
                  <a:srgbClr val="0070C0"/>
                </a:solidFill>
                <a:latin typeface="Arial" pitchFamily="34" charset="0"/>
                <a:cs typeface="Arial" pitchFamily="34" charset="0"/>
              </a:rPr>
              <a:t>es</a:t>
            </a:r>
            <a:r>
              <a:rPr lang="en-IN" sz="1400" dirty="0" smtClean="0">
                <a:latin typeface="Arial" pitchFamily="34" charset="0"/>
                <a:cs typeface="Arial" pitchFamily="34" charset="0"/>
              </a:rPr>
              <a:t>. The two classifications roughly coincide, since most inorganic substances are distinctly polar, while the majority of organic substances belong to the </a:t>
            </a:r>
            <a:r>
              <a:rPr lang="en-IN" sz="1400" dirty="0" err="1" smtClean="0">
                <a:latin typeface="Arial" pitchFamily="34" charset="0"/>
                <a:cs typeface="Arial" pitchFamily="34" charset="0"/>
              </a:rPr>
              <a:t>nonpolar</a:t>
            </a:r>
            <a:r>
              <a:rPr lang="en-IN" sz="1400" dirty="0" smtClean="0">
                <a:latin typeface="Arial" pitchFamily="34" charset="0"/>
                <a:cs typeface="Arial" pitchFamily="34" charset="0"/>
              </a:rPr>
              <a:t> class; thus potassium chloride represents the extreme polar type and methane the </a:t>
            </a:r>
            <a:r>
              <a:rPr lang="en-IN" sz="1400" dirty="0" err="1" smtClean="0">
                <a:latin typeface="Arial" pitchFamily="34" charset="0"/>
                <a:cs typeface="Arial" pitchFamily="34" charset="0"/>
              </a:rPr>
              <a:t>nonpolar</a:t>
            </a:r>
            <a:r>
              <a:rPr lang="en-IN" sz="1400" dirty="0" smtClean="0">
                <a:latin typeface="Arial" pitchFamily="34" charset="0"/>
                <a:cs typeface="Arial" pitchFamily="34" charset="0"/>
              </a:rPr>
              <a:t>. Nevertheless, there are many inorganic substances which, under ordinary circumstances, are predominantly </a:t>
            </a:r>
            <a:r>
              <a:rPr lang="en-IN" sz="1400" dirty="0" err="1" smtClean="0">
                <a:latin typeface="Arial" pitchFamily="34" charset="0"/>
                <a:cs typeface="Arial" pitchFamily="34" charset="0"/>
              </a:rPr>
              <a:t>nonpolar</a:t>
            </a:r>
            <a:r>
              <a:rPr lang="en-IN" sz="1400" dirty="0" smtClean="0">
                <a:latin typeface="Arial" pitchFamily="34" charset="0"/>
                <a:cs typeface="Arial" pitchFamily="34" charset="0"/>
              </a:rPr>
              <a:t>, and many organic substances which, at least in a certain part of the molecule, are strongly polar. </a:t>
            </a:r>
          </a:p>
          <a:p>
            <a:pPr algn="just"/>
            <a:endParaRPr lang="en-IN" sz="1400" dirty="0" smtClean="0">
              <a:latin typeface="Arial" pitchFamily="34" charset="0"/>
              <a:cs typeface="Arial" pitchFamily="34" charset="0"/>
            </a:endParaRPr>
          </a:p>
          <a:p>
            <a:pPr algn="just"/>
            <a:r>
              <a:rPr lang="en-IN" sz="1400" dirty="0" smtClean="0">
                <a:latin typeface="Arial" pitchFamily="34" charset="0"/>
                <a:cs typeface="Arial" pitchFamily="34" charset="0"/>
              </a:rPr>
              <a:t>This article was apparently unknown to Sir. J. J. Thomson when he wrote, in 1914, an extremely interesting paper on the “Forces between Atoms and Chemical Affinity” in which he reached conclusions in striking accord with my own, and discussed in considerable detail the theories of atomic and molecular structure which led him to these conclusions. </a:t>
            </a:r>
          </a:p>
          <a:p>
            <a:pPr algn="just"/>
            <a:endParaRPr lang="en-IN" sz="1400" dirty="0" smtClean="0">
              <a:latin typeface="Arial" pitchFamily="34" charset="0"/>
              <a:cs typeface="Arial" pitchFamily="34" charset="0"/>
            </a:endParaRPr>
          </a:p>
          <a:p>
            <a:pPr algn="just"/>
            <a:r>
              <a:rPr lang="en-IN" sz="1400" dirty="0" smtClean="0">
                <a:solidFill>
                  <a:srgbClr val="000090"/>
                </a:solidFill>
                <a:latin typeface="Arial" pitchFamily="34" charset="0"/>
                <a:cs typeface="Arial" pitchFamily="34" charset="0"/>
              </a:rPr>
              <a:t>To enable us to appreciate the  importance and the usefulness of a distinction between the polar and </a:t>
            </a:r>
            <a:r>
              <a:rPr lang="en-IN" sz="1400" dirty="0" err="1" smtClean="0">
                <a:solidFill>
                  <a:srgbClr val="000090"/>
                </a:solidFill>
                <a:latin typeface="Arial" pitchFamily="34" charset="0"/>
                <a:cs typeface="Arial" pitchFamily="34" charset="0"/>
              </a:rPr>
              <a:t>nonpolar</a:t>
            </a:r>
            <a:r>
              <a:rPr lang="en-IN" sz="1400" dirty="0" smtClean="0">
                <a:solidFill>
                  <a:srgbClr val="000090"/>
                </a:solidFill>
                <a:latin typeface="Arial" pitchFamily="34" charset="0"/>
                <a:cs typeface="Arial" pitchFamily="34" charset="0"/>
              </a:rPr>
              <a:t> types of chemical molecules no hypotheses are necessary, but in a more minute examination of the nature of such a distinction some theory of structure is indispensable. Such a theory I have employed for a number of years in the interpretation of chemical phenomena, but it has not  hitherto been published. </a:t>
            </a:r>
            <a:endParaRPr lang="en-IN" sz="1400" dirty="0">
              <a:solidFill>
                <a:srgbClr val="000090"/>
              </a:solidFill>
              <a:latin typeface="Arial" pitchFamily="34" charset="0"/>
              <a:cs typeface="Arial" pitchFamily="34" charset="0"/>
            </a:endParaRPr>
          </a:p>
        </p:txBody>
      </p:sp>
      <p:pic>
        <p:nvPicPr>
          <p:cNvPr id="1026" name="Picture 2" descr="C:\Users\lenovo\Desktop\G N Lewis\Lewis G N\cubical atoms.jpg"/>
          <p:cNvPicPr>
            <a:picLocks noChangeAspect="1" noChangeArrowheads="1"/>
          </p:cNvPicPr>
          <p:nvPr/>
        </p:nvPicPr>
        <p:blipFill>
          <a:blip r:embed="rId2"/>
          <a:srcRect/>
          <a:stretch>
            <a:fillRect/>
          </a:stretch>
        </p:blipFill>
        <p:spPr bwMode="auto">
          <a:xfrm>
            <a:off x="7286644" y="857231"/>
            <a:ext cx="1714512" cy="2170457"/>
          </a:xfrm>
          <a:prstGeom prst="rect">
            <a:avLst/>
          </a:prstGeom>
          <a:noFill/>
        </p:spPr>
      </p:pic>
      <p:sp>
        <p:nvSpPr>
          <p:cNvPr id="4" name="TextBox 3"/>
          <p:cNvSpPr txBox="1"/>
          <p:nvPr/>
        </p:nvSpPr>
        <p:spPr>
          <a:xfrm>
            <a:off x="3071802" y="1142984"/>
            <a:ext cx="4143405" cy="584775"/>
          </a:xfrm>
          <a:prstGeom prst="rect">
            <a:avLst/>
          </a:prstGeom>
          <a:solidFill>
            <a:srgbClr val="FFFFCC"/>
          </a:solidFill>
        </p:spPr>
        <p:txBody>
          <a:bodyPr wrap="square" rtlCol="0">
            <a:spAutoFit/>
          </a:bodyPr>
          <a:lstStyle/>
          <a:p>
            <a:pPr algn="ctr"/>
            <a:r>
              <a:rPr lang="en-US" sz="1600" b="1" i="1" dirty="0" smtClean="0">
                <a:latin typeface="Arial" pitchFamily="34" charset="0"/>
                <a:cs typeface="Arial" pitchFamily="34" charset="0"/>
              </a:rPr>
              <a:t>J. Amer.  </a:t>
            </a:r>
            <a:r>
              <a:rPr lang="en-US" sz="1600" b="1" i="1" dirty="0" err="1" smtClean="0">
                <a:latin typeface="Arial" pitchFamily="34" charset="0"/>
                <a:cs typeface="Arial" pitchFamily="34" charset="0"/>
              </a:rPr>
              <a:t>Chem</a:t>
            </a:r>
            <a:r>
              <a:rPr lang="en-US" sz="1600" b="1" i="1" dirty="0" smtClean="0">
                <a:latin typeface="Arial" pitchFamily="34" charset="0"/>
                <a:cs typeface="Arial" pitchFamily="34" charset="0"/>
              </a:rPr>
              <a:t> Soc., 38, 762-785  (1916)</a:t>
            </a:r>
            <a:endParaRPr lang="en-IN" sz="1600" b="1" i="1" dirty="0" smtClean="0">
              <a:latin typeface="Arial" pitchFamily="34" charset="0"/>
              <a:cs typeface="Arial" pitchFamily="34" charset="0"/>
            </a:endParaRPr>
          </a:p>
          <a:p>
            <a:pPr algn="ctr"/>
            <a:r>
              <a:rPr lang="en-US" sz="1600" b="1" i="1" dirty="0" smtClean="0">
                <a:latin typeface="Arial" pitchFamily="34" charset="0"/>
                <a:cs typeface="Arial" pitchFamily="34" charset="0"/>
              </a:rPr>
              <a:t> cited 1038 times</a:t>
            </a:r>
            <a:endParaRPr lang="en-IN" sz="1600" b="1" i="1" dirty="0">
              <a:latin typeface="Arial" pitchFamily="34" charset="0"/>
              <a:cs typeface="Arial" pitchFamily="34" charset="0"/>
            </a:endParaRPr>
          </a:p>
        </p:txBody>
      </p:sp>
      <p:pic>
        <p:nvPicPr>
          <p:cNvPr id="1027" name="Picture 3" descr="C:\Users\lenovo\Desktop\G N Lewis\Lewis G N\thSU4LL4D7.jpg"/>
          <p:cNvPicPr>
            <a:picLocks noChangeAspect="1" noChangeArrowheads="1"/>
          </p:cNvPicPr>
          <p:nvPr/>
        </p:nvPicPr>
        <p:blipFill>
          <a:blip r:embed="rId3"/>
          <a:srcRect/>
          <a:stretch>
            <a:fillRect/>
          </a:stretch>
        </p:blipFill>
        <p:spPr bwMode="auto">
          <a:xfrm>
            <a:off x="6929454" y="4643446"/>
            <a:ext cx="2214546" cy="925351"/>
          </a:xfrm>
          <a:prstGeom prst="rect">
            <a:avLst/>
          </a:prstGeom>
          <a:noFill/>
        </p:spPr>
      </p:pic>
      <p:sp>
        <p:nvSpPr>
          <p:cNvPr id="6" name="TextBox 5"/>
          <p:cNvSpPr txBox="1"/>
          <p:nvPr/>
        </p:nvSpPr>
        <p:spPr>
          <a:xfrm>
            <a:off x="7143769" y="3286124"/>
            <a:ext cx="1857388" cy="584775"/>
          </a:xfrm>
          <a:prstGeom prst="rect">
            <a:avLst/>
          </a:prstGeom>
          <a:noFill/>
        </p:spPr>
        <p:txBody>
          <a:bodyPr wrap="square" rtlCol="0">
            <a:spAutoFit/>
          </a:bodyPr>
          <a:lstStyle/>
          <a:p>
            <a:r>
              <a:rPr lang="en-US" sz="1600" dirty="0" smtClean="0">
                <a:latin typeface="Arial" pitchFamily="34" charset="0"/>
                <a:cs typeface="Arial" pitchFamily="34" charset="0"/>
              </a:rPr>
              <a:t>October 23, 1875</a:t>
            </a:r>
          </a:p>
          <a:p>
            <a:r>
              <a:rPr lang="en-US" sz="1600" dirty="0" smtClean="0">
                <a:latin typeface="Arial" pitchFamily="34" charset="0"/>
                <a:cs typeface="Arial" pitchFamily="34" charset="0"/>
              </a:rPr>
              <a:t> - March 23, 1946</a:t>
            </a:r>
            <a:endParaRPr lang="en-IN" sz="1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792088"/>
          </a:xfrm>
        </p:spPr>
        <p:txBody>
          <a:bodyPr>
            <a:normAutofit/>
          </a:bodyPr>
          <a:lstStyle/>
          <a:p>
            <a:r>
              <a:rPr lang="en-US" sz="2400" b="1" i="1" dirty="0" smtClean="0">
                <a:solidFill>
                  <a:srgbClr val="FF0000"/>
                </a:solidFill>
                <a:latin typeface="Arial" pitchFamily="34" charset="0"/>
                <a:cs typeface="Arial" pitchFamily="34" charset="0"/>
              </a:rPr>
              <a:t>G.N. LEWIS : PERSONAL QUALITIES</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179512" y="1052736"/>
            <a:ext cx="8507288" cy="4536505"/>
          </a:xfrm>
        </p:spPr>
        <p:txBody>
          <a:bodyPr>
            <a:normAutofit lnSpcReduction="10000"/>
          </a:bodyPr>
          <a:lstStyle/>
          <a:p>
            <a:r>
              <a:rPr lang="en-US" sz="2000" dirty="0" smtClean="0">
                <a:latin typeface="Arial" pitchFamily="34" charset="0"/>
                <a:cs typeface="Arial" pitchFamily="34" charset="0"/>
              </a:rPr>
              <a:t>Shunned crowd or public glare; poor social skills</a:t>
            </a:r>
          </a:p>
          <a:p>
            <a:r>
              <a:rPr lang="en-US" sz="2000" dirty="0" smtClean="0">
                <a:latin typeface="Arial" pitchFamily="34" charset="0"/>
                <a:cs typeface="Arial" pitchFamily="34" charset="0"/>
              </a:rPr>
              <a:t>Devoid of all pretentions and humble to the core</a:t>
            </a:r>
          </a:p>
          <a:p>
            <a:r>
              <a:rPr lang="en-US" sz="2000" dirty="0" smtClean="0">
                <a:latin typeface="Arial" pitchFamily="34" charset="0"/>
                <a:cs typeface="Arial" pitchFamily="34" charset="0"/>
              </a:rPr>
              <a:t>Not at ease in public speaking</a:t>
            </a:r>
          </a:p>
          <a:p>
            <a:r>
              <a:rPr lang="en-US" sz="2000" dirty="0" smtClean="0">
                <a:latin typeface="Arial" pitchFamily="34" charset="0"/>
                <a:cs typeface="Arial" pitchFamily="34" charset="0"/>
              </a:rPr>
              <a:t>A dislike for travel</a:t>
            </a:r>
          </a:p>
          <a:p>
            <a:r>
              <a:rPr lang="en-US" sz="2000" dirty="0" smtClean="0">
                <a:latin typeface="Arial" pitchFamily="34" charset="0"/>
                <a:cs typeface="Arial" pitchFamily="34" charset="0"/>
              </a:rPr>
              <a:t>Extraordinary literary skills</a:t>
            </a:r>
          </a:p>
          <a:p>
            <a:r>
              <a:rPr lang="en-US" sz="2000" dirty="0" smtClean="0">
                <a:latin typeface="Arial" pitchFamily="34" charset="0"/>
                <a:cs typeface="Arial" pitchFamily="34" charset="0"/>
              </a:rPr>
              <a:t>Iconoclastic and intolerance to humbug</a:t>
            </a:r>
          </a:p>
          <a:p>
            <a:r>
              <a:rPr lang="en-US" sz="2000" dirty="0" smtClean="0">
                <a:latin typeface="Arial" pitchFamily="34" charset="0"/>
                <a:cs typeface="Arial" pitchFamily="34" charset="0"/>
              </a:rPr>
              <a:t>Did not care much of applications of chemistry; Berkeley did not have a chemical engineering department as long as he was alive</a:t>
            </a:r>
          </a:p>
          <a:p>
            <a:r>
              <a:rPr lang="en-US" sz="2000" dirty="0" smtClean="0">
                <a:latin typeface="Arial" pitchFamily="34" charset="0"/>
                <a:cs typeface="Arial" pitchFamily="34" charset="0"/>
              </a:rPr>
              <a:t>Truculent, abrasive,  unforgiving and  bitter</a:t>
            </a:r>
          </a:p>
          <a:p>
            <a:r>
              <a:rPr lang="en-US" sz="2000" dirty="0" smtClean="0">
                <a:latin typeface="Arial" pitchFamily="34" charset="0"/>
                <a:cs typeface="Arial" pitchFamily="34" charset="0"/>
              </a:rPr>
              <a:t>Wide interests in chemistry, physics, mathematics; published papers in economics, biology of heavy water, the chemistry of stars, fundamental laws of matter and energy, principles of relativity and non Newtonian mechanics</a:t>
            </a:r>
            <a:endParaRPr lang="en-IN" sz="2000" dirty="0">
              <a:latin typeface="Arial" pitchFamily="34" charset="0"/>
              <a:cs typeface="Arial" pitchFamily="34" charset="0"/>
            </a:endParaRPr>
          </a:p>
        </p:txBody>
      </p:sp>
      <p:sp>
        <p:nvSpPr>
          <p:cNvPr id="4" name="TextBox 3"/>
          <p:cNvSpPr txBox="1"/>
          <p:nvPr/>
        </p:nvSpPr>
        <p:spPr>
          <a:xfrm>
            <a:off x="251520" y="5517232"/>
            <a:ext cx="8568953" cy="1015663"/>
          </a:xfrm>
          <a:prstGeom prst="rect">
            <a:avLst/>
          </a:prstGeom>
          <a:solidFill>
            <a:srgbClr val="FFFFCC"/>
          </a:solidFill>
        </p:spPr>
        <p:txBody>
          <a:bodyPr wrap="square" rtlCol="0">
            <a:spAutoFit/>
          </a:bodyPr>
          <a:lstStyle/>
          <a:p>
            <a:pPr algn="ctr"/>
            <a:r>
              <a:rPr lang="en-US" sz="2000" i="1" dirty="0" smtClean="0">
                <a:latin typeface="Arial"/>
                <a:cs typeface="Arial"/>
              </a:rPr>
              <a:t>He had a clear understanding of his place in history; he wanted to be an equivalent of a Newton or Einstein to Chemistry; not to be known as a mere physical chemist ! </a:t>
            </a:r>
            <a:endParaRPr lang="en-US" sz="2000" i="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000108"/>
            <a:ext cx="54292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 have no patience with attempts to identify science with measurement, which is but one of its tools, or with any definition of the scientist which would exclude a Darwin, a Pasteur or a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Kekulé</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scientist is a practical man and his are practical aims. He does not seek the ultimate but the proximate. He does not speak of the last analysis but rather of the next approximation. His are not those beautiful structures so delicately designed that a</a:t>
            </a:r>
            <a:r>
              <a:rPr kumimoji="0" lang="en-US"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single flaw may cause the collapse of the whole. The scientist builds slowly and with a gross but solid kind of masonry. If dissatisfied with any of his work, even if it be near the very foundations, he can replace that part without</a:t>
            </a:r>
            <a:r>
              <a:rPr kumimoji="0" lang="en-US"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damage to the remainder. On the whole, he is satisfied with his work, for while science may never be wholly right it certainly is never wholly wrong; and it seems to be improving from decade to decade”  </a:t>
            </a:r>
            <a:endParaRPr kumimoji="0" lang="en-US" b="0" i="1"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lenovo\Desktop\G N Lewis\Lewis G N\511v9+45C-L__SX381_BO1,204,203,200_.jpg"/>
          <p:cNvPicPr>
            <a:picLocks noChangeAspect="1" noChangeArrowheads="1"/>
          </p:cNvPicPr>
          <p:nvPr/>
        </p:nvPicPr>
        <p:blipFill>
          <a:blip r:embed="rId3"/>
          <a:srcRect/>
          <a:stretch>
            <a:fillRect/>
          </a:stretch>
        </p:blipFill>
        <p:spPr bwMode="auto">
          <a:xfrm>
            <a:off x="6215074" y="1000108"/>
            <a:ext cx="2591674" cy="3376620"/>
          </a:xfrm>
          <a:prstGeom prst="rect">
            <a:avLst/>
          </a:prstGeom>
          <a:noFill/>
        </p:spPr>
      </p:pic>
      <p:sp>
        <p:nvSpPr>
          <p:cNvPr id="4" name="TextBox 3"/>
          <p:cNvSpPr txBox="1"/>
          <p:nvPr/>
        </p:nvSpPr>
        <p:spPr>
          <a:xfrm>
            <a:off x="7072330" y="4429132"/>
            <a:ext cx="714380" cy="369332"/>
          </a:xfrm>
          <a:prstGeom prst="rect">
            <a:avLst/>
          </a:prstGeom>
          <a:noFill/>
        </p:spPr>
        <p:txBody>
          <a:bodyPr wrap="square" rtlCol="0">
            <a:spAutoFit/>
          </a:bodyPr>
          <a:lstStyle/>
          <a:p>
            <a:r>
              <a:rPr lang="en-US" dirty="0" smtClean="0">
                <a:latin typeface="Arial" pitchFamily="34" charset="0"/>
                <a:cs typeface="Arial" pitchFamily="34" charset="0"/>
              </a:rPr>
              <a:t>1926</a:t>
            </a:r>
            <a:endParaRPr lang="en-IN" dirty="0">
              <a:latin typeface="Arial" pitchFamily="34" charset="0"/>
              <a:cs typeface="Arial" pitchFamily="34" charset="0"/>
            </a:endParaRPr>
          </a:p>
        </p:txBody>
      </p:sp>
      <p:sp>
        <p:nvSpPr>
          <p:cNvPr id="2" name="TextBox 1"/>
          <p:cNvSpPr txBox="1"/>
          <p:nvPr/>
        </p:nvSpPr>
        <p:spPr>
          <a:xfrm>
            <a:off x="971600" y="332656"/>
            <a:ext cx="7344816" cy="830997"/>
          </a:xfrm>
          <a:prstGeom prst="rect">
            <a:avLst/>
          </a:prstGeom>
          <a:noFill/>
        </p:spPr>
        <p:txBody>
          <a:bodyPr wrap="square" rtlCol="0">
            <a:spAutoFit/>
          </a:bodyPr>
          <a:lstStyle/>
          <a:p>
            <a:pPr algn="ctr"/>
            <a:r>
              <a:rPr lang="en-US" sz="2400" b="1" i="1" dirty="0">
                <a:solidFill>
                  <a:srgbClr val="FF0000"/>
                </a:solidFill>
                <a:latin typeface="Arial"/>
                <a:cs typeface="Arial"/>
              </a:rPr>
              <a:t>G.N.LEWIS : THE SCIENTIST PHILOSOPHER</a:t>
            </a:r>
          </a:p>
          <a:p>
            <a:pPr algn="ct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971600" y="1383897"/>
            <a:ext cx="7029425" cy="45243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133600" algn="l"/>
              </a:tabLst>
            </a:pPr>
            <a:r>
              <a:rPr lang="en-US" i="1" dirty="0" smtClean="0">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must be admitted that science has its castes. The man whose chief apparatus is the differential equation looks down upon one who uses a galvanometer, and he in turn upon those who putter about with sticky and smelly things in test tubes. But all of these, and most biologists too, join together in their contempt for the pariah who, not through a glass darkly, but with keen unaided vision, observes the massing of a thundercloud on the horizon, the petal as it unfolds, or the swarming of a hive of bees. And yet sometimes I think that our laboratories are but little earthworks which men build about themselves, and whose puny tops too often conceal from view the Olympian heights;</a:t>
            </a:r>
            <a:r>
              <a:rPr kumimoji="0" lang="en-US"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we who work in these laboratories are but skilled artisans compared with the man who is able to observe, and to draw accurate deductions from the world about him</a:t>
            </a:r>
            <a:r>
              <a:rPr lang="en-US" i="1" dirty="0">
                <a:latin typeface="Arial" pitchFamily="34" charset="0"/>
                <a:ea typeface="Times New Roman" pitchFamily="18" charset="0"/>
                <a:cs typeface="Arial" pitchFamily="34" charset="0"/>
              </a:rPr>
              <a:t> </a:t>
            </a:r>
            <a:r>
              <a:rPr lang="en-US" i="1" dirty="0" smtClean="0">
                <a:latin typeface="Arial" pitchFamily="34" charset="0"/>
                <a:ea typeface="Times New Roman" pitchFamily="18" charset="0"/>
                <a:cs typeface="Arial" pitchFamily="34" charset="0"/>
              </a:rPr>
              <a:t>“</a:t>
            </a:r>
            <a:endPar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133600" algn="l"/>
              </a:tabLst>
            </a:pPr>
            <a:endParaRPr lang="en-US" i="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133600" algn="l"/>
              </a:tabLst>
            </a:pPr>
            <a:r>
              <a:rPr kumimoji="0" lang="en-US"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Gilbert Newton Lewis</a:t>
            </a:r>
            <a:r>
              <a:rPr lang="en-US" dirty="0" smtClean="0">
                <a:latin typeface="Arial" pitchFamily="34" charset="0"/>
                <a:ea typeface="Times New Roman" pitchFamily="18" charset="0"/>
                <a:cs typeface="Arial" pitchFamily="34" charset="0"/>
              </a:rPr>
              <a:t>, The </a:t>
            </a:r>
            <a:r>
              <a:rPr kumimoji="0" lang="en-US"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Anatomy of Science (1926), 170- 1. </a:t>
            </a:r>
            <a:endParaRPr kumimoji="0" lang="en-US" b="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187624" y="476672"/>
            <a:ext cx="6984776" cy="461665"/>
          </a:xfrm>
          <a:prstGeom prst="rect">
            <a:avLst/>
          </a:prstGeom>
          <a:noFill/>
        </p:spPr>
        <p:txBody>
          <a:bodyPr wrap="square" rtlCol="0">
            <a:spAutoFit/>
          </a:bodyPr>
          <a:lstStyle/>
          <a:p>
            <a:r>
              <a:rPr lang="en-US" dirty="0" smtClean="0"/>
              <a:t> </a:t>
            </a:r>
            <a:r>
              <a:rPr lang="en-US" sz="2400" b="1" i="1" dirty="0" smtClean="0">
                <a:solidFill>
                  <a:srgbClr val="FF0000"/>
                </a:solidFill>
                <a:latin typeface="Arial"/>
                <a:cs typeface="Arial"/>
              </a:rPr>
              <a:t>G.N.LEWIS : THE SCIENTIST PHILOSOPHER</a:t>
            </a:r>
            <a:endParaRPr lang="en-US" sz="2400" b="1" i="1" dirty="0">
              <a:solidFill>
                <a:srgbClr val="FF0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88832" cy="634082"/>
          </a:xfrm>
        </p:spPr>
        <p:txBody>
          <a:bodyPr>
            <a:normAutofit/>
          </a:bodyPr>
          <a:lstStyle/>
          <a:p>
            <a:r>
              <a:rPr lang="en-US" sz="2400" b="1" i="1" dirty="0" smtClean="0">
                <a:solidFill>
                  <a:srgbClr val="FF0000"/>
                </a:solidFill>
                <a:latin typeface="Arial" pitchFamily="34" charset="0"/>
                <a:cs typeface="Arial" pitchFamily="34" charset="0"/>
              </a:rPr>
              <a:t>THE  NOBEL THAT ELUDED LEWIS</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23528" y="980728"/>
            <a:ext cx="8640960" cy="5145435"/>
          </a:xfrm>
        </p:spPr>
        <p:txBody>
          <a:bodyPr>
            <a:normAutofit/>
          </a:bodyPr>
          <a:lstStyle/>
          <a:p>
            <a:pPr algn="just"/>
            <a:r>
              <a:rPr lang="en-US" sz="1800" dirty="0" smtClean="0">
                <a:latin typeface="Arial" pitchFamily="34" charset="0"/>
                <a:cs typeface="Arial" pitchFamily="34" charset="0"/>
              </a:rPr>
              <a:t>Lewis was nominated a record 35 times for the Nobel between 1920-44, but died without winning the prize</a:t>
            </a:r>
          </a:p>
          <a:p>
            <a:pPr algn="just"/>
            <a:r>
              <a:rPr lang="en-US" sz="1800" dirty="0" smtClean="0">
                <a:latin typeface="Arial" pitchFamily="34" charset="0"/>
                <a:cs typeface="Arial" pitchFamily="34" charset="0"/>
              </a:rPr>
              <a:t>He was not too pleased when Irving Langmuir won the Nobel in 1932</a:t>
            </a:r>
          </a:p>
          <a:p>
            <a:pPr algn="just"/>
            <a:r>
              <a:rPr lang="en-US" sz="1800" dirty="0" smtClean="0">
                <a:latin typeface="Arial" pitchFamily="34" charset="0"/>
                <a:cs typeface="Arial" pitchFamily="34" charset="0"/>
              </a:rPr>
              <a:t>Was elected Fellow of the US National Academy of Sciences in 1913; resigned with out giving any reason in 1934; Was it triggered by the award of Noble to his former PhD student Harold Urey  in 1933 for the discovery of Deuterium? After Urey’s Nobel, Lewis stopped all work on heavy water and did not publish a paper for eighteen months!</a:t>
            </a:r>
          </a:p>
          <a:p>
            <a:pPr algn="just"/>
            <a:r>
              <a:rPr lang="en-US" sz="1800" dirty="0" smtClean="0">
                <a:latin typeface="Arial" pitchFamily="34" charset="0"/>
                <a:cs typeface="Arial" pitchFamily="34" charset="0"/>
              </a:rPr>
              <a:t>If he had lived longer, would he have shared the Nobel with Linus Pauling in 1954 “ for the nature of chemical bond” ?  Or perhaps with Giauque  in  1949 for chemical thermodynamics ?</a:t>
            </a:r>
          </a:p>
          <a:p>
            <a:pPr algn="just"/>
            <a:r>
              <a:rPr lang="en-US" sz="1800" dirty="0" smtClean="0">
                <a:latin typeface="Arial" pitchFamily="34" charset="0"/>
                <a:cs typeface="Arial" pitchFamily="34" charset="0"/>
              </a:rPr>
              <a:t>He was passed over by the Nobel Committee repeatedly several times. He was nominated for his work on thermodynamics, shared electron pair bond, discovery of heavy water and for the study of fluorescence and phosphorescence. His nominations did not find support at various times  from  referees , such as, </a:t>
            </a:r>
            <a:r>
              <a:rPr lang="en-US" sz="1800" dirty="0" err="1" smtClean="0">
                <a:latin typeface="Arial" pitchFamily="34" charset="0"/>
                <a:cs typeface="Arial" pitchFamily="34" charset="0"/>
              </a:rPr>
              <a:t>Arrheinius</a:t>
            </a:r>
            <a:r>
              <a:rPr lang="en-US" sz="1800" dirty="0" smtClean="0">
                <a:latin typeface="Arial" pitchFamily="34" charset="0"/>
                <a:cs typeface="Arial" pitchFamily="34" charset="0"/>
              </a:rPr>
              <a:t>, Svedberg , Nernst (or his friends),  </a:t>
            </a:r>
            <a:r>
              <a:rPr lang="en-US" sz="1800" dirty="0" err="1" smtClean="0">
                <a:latin typeface="Arial" pitchFamily="34" charset="0"/>
                <a:cs typeface="Arial" pitchFamily="34" charset="0"/>
              </a:rPr>
              <a:t>Ramberg</a:t>
            </a:r>
            <a:r>
              <a:rPr lang="en-US" sz="1800" dirty="0" smtClean="0">
                <a:latin typeface="Arial" pitchFamily="34" charset="0"/>
                <a:cs typeface="Arial" pitchFamily="34" charset="0"/>
              </a:rPr>
              <a:t>, and </a:t>
            </a:r>
            <a:r>
              <a:rPr lang="en-US" sz="1800" dirty="0" err="1" smtClean="0">
                <a:latin typeface="Arial" pitchFamily="34" charset="0"/>
                <a:cs typeface="Arial" pitchFamily="34" charset="0"/>
              </a:rPr>
              <a:t>Fredga</a:t>
            </a:r>
            <a:r>
              <a:rPr lang="en-US" sz="1800" dirty="0" smtClean="0">
                <a:latin typeface="Arial" pitchFamily="34" charset="0"/>
                <a:cs typeface="Arial" pitchFamily="34" charset="0"/>
              </a:rPr>
              <a:t> .</a:t>
            </a:r>
          </a:p>
          <a:p>
            <a:pPr algn="just"/>
            <a:endParaRPr lang="en-US" sz="2000" dirty="0">
              <a:latin typeface="Arial" pitchFamily="34" charset="0"/>
              <a:cs typeface="Arial" pitchFamily="34" charset="0"/>
            </a:endParaRPr>
          </a:p>
          <a:p>
            <a:pPr algn="just"/>
            <a:endParaRPr lang="en-IN"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490066"/>
          </a:xfrm>
        </p:spPr>
        <p:txBody>
          <a:bodyPr>
            <a:normAutofit/>
          </a:bodyPr>
          <a:lstStyle/>
          <a:p>
            <a:r>
              <a:rPr lang="en-US" sz="2400" b="1" i="1" dirty="0" smtClean="0">
                <a:solidFill>
                  <a:srgbClr val="FF0000"/>
                </a:solidFill>
                <a:latin typeface="Arial" pitchFamily="34" charset="0"/>
                <a:cs typeface="Arial" pitchFamily="34" charset="0"/>
              </a:rPr>
              <a:t>LEWIS DIES IN HARNESS IN HIS LABORATORY</a:t>
            </a:r>
            <a:endParaRPr lang="en-IN" sz="2400" b="1" i="1" dirty="0">
              <a:solidFill>
                <a:srgbClr val="FF0000"/>
              </a:solidFill>
              <a:latin typeface="Arial" pitchFamily="34" charset="0"/>
              <a:cs typeface="Arial" pitchFamily="34" charset="0"/>
            </a:endParaRPr>
          </a:p>
        </p:txBody>
      </p:sp>
      <p:pic>
        <p:nvPicPr>
          <p:cNvPr id="31746" name="Picture 2" descr="C:\Users\lenovo\Desktop\G N Lewis\Lewis G N\3600931_1413071217.jpg"/>
          <p:cNvPicPr>
            <a:picLocks noGrp="1" noChangeAspect="1" noChangeArrowheads="1"/>
          </p:cNvPicPr>
          <p:nvPr>
            <p:ph idx="1"/>
          </p:nvPr>
        </p:nvPicPr>
        <p:blipFill>
          <a:blip r:embed="rId2"/>
          <a:srcRect/>
          <a:stretch>
            <a:fillRect/>
          </a:stretch>
        </p:blipFill>
        <p:spPr bwMode="auto">
          <a:xfrm>
            <a:off x="5940152" y="1124744"/>
            <a:ext cx="2304256" cy="4101575"/>
          </a:xfrm>
          <a:prstGeom prst="rect">
            <a:avLst/>
          </a:prstGeom>
          <a:noFill/>
        </p:spPr>
      </p:pic>
      <p:sp>
        <p:nvSpPr>
          <p:cNvPr id="3" name="TextBox 2"/>
          <p:cNvSpPr txBox="1"/>
          <p:nvPr/>
        </p:nvSpPr>
        <p:spPr>
          <a:xfrm>
            <a:off x="107504" y="836712"/>
            <a:ext cx="5472607" cy="5078314"/>
          </a:xfrm>
          <a:prstGeom prst="rect">
            <a:avLst/>
          </a:prstGeom>
          <a:noFill/>
        </p:spPr>
        <p:txBody>
          <a:bodyPr wrap="square" rtlCol="0">
            <a:spAutoFit/>
          </a:bodyPr>
          <a:lstStyle/>
          <a:p>
            <a:pPr marL="285750" indent="-285750" algn="just">
              <a:buFont typeface="Wingdings" charset="2"/>
              <a:buChar char="Ø"/>
            </a:pPr>
            <a:r>
              <a:rPr lang="en-US" dirty="0" smtClean="0">
                <a:latin typeface="Arial"/>
                <a:cs typeface="Arial"/>
              </a:rPr>
              <a:t>Lewis dies suddenly on the afternoon of  Saturday, March 23, 1946 while performing an experiment with liquid hydrogen cyanide in the laboratory. He was 70 years old</a:t>
            </a:r>
          </a:p>
          <a:p>
            <a:pPr marL="285750" indent="-285750" algn="just">
              <a:buFont typeface="Wingdings" charset="2"/>
              <a:buChar char="Ø"/>
            </a:pPr>
            <a:r>
              <a:rPr lang="en-US" dirty="0" smtClean="0">
                <a:latin typeface="Arial"/>
                <a:cs typeface="Arial"/>
              </a:rPr>
              <a:t>Official cause of death : Coronary artery failure</a:t>
            </a:r>
          </a:p>
          <a:p>
            <a:pPr marL="285750" indent="-285750" algn="just">
              <a:buFont typeface="Wingdings" charset="2"/>
              <a:buChar char="Ø"/>
            </a:pPr>
            <a:r>
              <a:rPr lang="en-US" dirty="0" smtClean="0">
                <a:latin typeface="Arial"/>
                <a:cs typeface="Arial"/>
              </a:rPr>
              <a:t>Just before he came to the laboratory, Lewis had a lunch engagement with Irving Langmuir, one of his bitterest rivals</a:t>
            </a:r>
          </a:p>
          <a:p>
            <a:pPr marL="285750" indent="-285750" algn="just">
              <a:buFont typeface="Wingdings" charset="2"/>
              <a:buChar char="Ø"/>
            </a:pPr>
            <a:r>
              <a:rPr lang="en-US" dirty="0" smtClean="0">
                <a:latin typeface="Arial"/>
                <a:cs typeface="Arial"/>
              </a:rPr>
              <a:t>People who met him after the lunch found him in a somber mood; what transpired during lunch is a mystery</a:t>
            </a:r>
          </a:p>
          <a:p>
            <a:pPr marL="285750" indent="-285750" algn="just">
              <a:buFont typeface="Wingdings" charset="2"/>
              <a:buChar char="Ø"/>
            </a:pPr>
            <a:r>
              <a:rPr lang="en-US" dirty="0" smtClean="0">
                <a:latin typeface="Arial"/>
                <a:cs typeface="Arial"/>
              </a:rPr>
              <a:t>By the end of his life, Lewis was a bitter man. He saw men who built on his scientific discoveries walking away with honors, which he felt was rightfully his. He could not reconcile to the thought that he was a lesser mortal</a:t>
            </a:r>
          </a:p>
          <a:p>
            <a:pPr marL="285750" indent="-285750">
              <a:buFont typeface="Wingdings" charset="2"/>
              <a:buChar char="Ø"/>
            </a:pPr>
            <a:endParaRPr lang="en-US" dirty="0" smtClean="0"/>
          </a:p>
          <a:p>
            <a:pPr marL="285750" indent="-285750">
              <a:buFont typeface="Wingdings" charset="2"/>
              <a:buChar char="Ø"/>
            </a:pPr>
            <a:endParaRPr lang="en-US" dirty="0"/>
          </a:p>
        </p:txBody>
      </p:sp>
      <p:sp>
        <p:nvSpPr>
          <p:cNvPr id="4" name="TextBox 3"/>
          <p:cNvSpPr txBox="1"/>
          <p:nvPr/>
        </p:nvSpPr>
        <p:spPr>
          <a:xfrm>
            <a:off x="107504" y="5445224"/>
            <a:ext cx="8784976" cy="1323439"/>
          </a:xfrm>
          <a:prstGeom prst="rect">
            <a:avLst/>
          </a:prstGeom>
          <a:solidFill>
            <a:srgbClr val="FFFFCC"/>
          </a:solidFill>
        </p:spPr>
        <p:txBody>
          <a:bodyPr wrap="square" rtlCol="0">
            <a:spAutoFit/>
          </a:bodyPr>
          <a:lstStyle/>
          <a:p>
            <a:pPr algn="ctr"/>
            <a:r>
              <a:rPr lang="en-US" sz="2000" i="1" dirty="0" smtClean="0">
                <a:latin typeface="Arial"/>
                <a:cs typeface="Arial"/>
              </a:rPr>
              <a:t>Try and teach your students to be generous, to be honest, to give other people </a:t>
            </a:r>
            <a:r>
              <a:rPr lang="en-US" sz="2000" i="1" dirty="0">
                <a:latin typeface="Arial"/>
                <a:cs typeface="Arial"/>
              </a:rPr>
              <a:t>c</a:t>
            </a:r>
            <a:r>
              <a:rPr lang="en-US" sz="2000" i="1" dirty="0" smtClean="0">
                <a:latin typeface="Arial"/>
                <a:cs typeface="Arial"/>
              </a:rPr>
              <a:t>redit and do not expect any prizes – because you are not likely to get them</a:t>
            </a:r>
          </a:p>
          <a:p>
            <a:pPr algn="ctr"/>
            <a:r>
              <a:rPr lang="en-US" sz="2000" i="1" dirty="0">
                <a:latin typeface="Arial"/>
                <a:cs typeface="Arial"/>
              </a:rPr>
              <a:t> </a:t>
            </a:r>
            <a:r>
              <a:rPr lang="en-US" sz="2000" i="1" dirty="0" smtClean="0">
                <a:latin typeface="Arial"/>
                <a:cs typeface="Arial"/>
              </a:rPr>
              <a:t>                                                          M. Kasha, Lesson from Lewis’s life</a:t>
            </a:r>
            <a:endParaRPr lang="en-US" sz="2000" i="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solidFill>
                  <a:srgbClr val="FF0000"/>
                </a:solidFill>
                <a:latin typeface="Arial" pitchFamily="34" charset="0"/>
                <a:cs typeface="Arial" pitchFamily="34" charset="0"/>
              </a:rPr>
              <a:t>LESSONS FROM THE LIFE OF G. N. LEWIS</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28596" y="1357298"/>
            <a:ext cx="8258204" cy="4768865"/>
          </a:xfrm>
        </p:spPr>
        <p:txBody>
          <a:bodyPr>
            <a:normAutofit lnSpcReduction="10000"/>
          </a:bodyPr>
          <a:lstStyle/>
          <a:p>
            <a:r>
              <a:rPr lang="en-US" sz="1900" dirty="0" smtClean="0">
                <a:latin typeface="Arial" pitchFamily="34" charset="0"/>
                <a:cs typeface="Arial" pitchFamily="34" charset="0"/>
              </a:rPr>
              <a:t>Confront a reader with a surprising paradox</a:t>
            </a:r>
          </a:p>
          <a:p>
            <a:r>
              <a:rPr lang="en-US" sz="1900" dirty="0" smtClean="0">
                <a:latin typeface="Arial" pitchFamily="34" charset="0"/>
                <a:cs typeface="Arial" pitchFamily="34" charset="0"/>
              </a:rPr>
              <a:t>Preview literature based on  own analysis without an extensive literature review ;  extensive knowledge of the literature (review)  before doing research could stifle originality</a:t>
            </a:r>
          </a:p>
          <a:p>
            <a:r>
              <a:rPr lang="en-US" sz="1900" dirty="0" smtClean="0">
                <a:latin typeface="Arial" pitchFamily="34" charset="0"/>
                <a:cs typeface="Arial" pitchFamily="34" charset="0"/>
              </a:rPr>
              <a:t>Ask a small question and from that answer derive a larger idea</a:t>
            </a:r>
          </a:p>
          <a:p>
            <a:r>
              <a:rPr lang="en-US" sz="1900" dirty="0" smtClean="0">
                <a:latin typeface="Arial" pitchFamily="34" charset="0"/>
                <a:cs typeface="Arial" pitchFamily="34" charset="0"/>
              </a:rPr>
              <a:t>Look for simplicity in theory and experiments; truth is often very simple</a:t>
            </a:r>
          </a:p>
          <a:p>
            <a:r>
              <a:rPr lang="en-US" sz="1900" dirty="0" smtClean="0">
                <a:latin typeface="Arial" pitchFamily="34" charset="0"/>
                <a:cs typeface="Arial" pitchFamily="34" charset="0"/>
              </a:rPr>
              <a:t>Design elementary experiments, but extract maximum information from them</a:t>
            </a:r>
          </a:p>
          <a:p>
            <a:r>
              <a:rPr lang="en-US" sz="1900" dirty="0" smtClean="0">
                <a:latin typeface="Arial" pitchFamily="34" charset="0"/>
                <a:cs typeface="Arial" pitchFamily="34" charset="0"/>
              </a:rPr>
              <a:t>Cultivate wide interests; major discoveries lie at the interface of disciplines</a:t>
            </a:r>
          </a:p>
          <a:p>
            <a:r>
              <a:rPr lang="en-US" sz="1900" dirty="0" smtClean="0">
                <a:latin typeface="Arial" pitchFamily="34" charset="0"/>
                <a:cs typeface="Arial" pitchFamily="34" charset="0"/>
              </a:rPr>
              <a:t>Have the courage to question the dominant logic or thought; nothing in science is the  “whole truth”</a:t>
            </a:r>
          </a:p>
          <a:p>
            <a:r>
              <a:rPr lang="en-US" sz="1900" dirty="0" smtClean="0">
                <a:latin typeface="Arial" pitchFamily="34" charset="0"/>
                <a:cs typeface="Arial" pitchFamily="34" charset="0"/>
              </a:rPr>
              <a:t>Imagination and intuition is more important than intelligence and information</a:t>
            </a:r>
          </a:p>
          <a:p>
            <a:pPr marL="342900" lvl="1" indent="-342900">
              <a:buFont typeface="Arial" pitchFamily="34" charset="0"/>
              <a:buChar char="•"/>
            </a:pPr>
            <a:r>
              <a:rPr lang="en-US" sz="1900" dirty="0">
                <a:latin typeface="Arial"/>
                <a:cs typeface="Arial"/>
              </a:rPr>
              <a:t>Self </a:t>
            </a:r>
            <a:r>
              <a:rPr lang="en-US" sz="1900" dirty="0" smtClean="0">
                <a:latin typeface="Arial"/>
                <a:cs typeface="Arial"/>
              </a:rPr>
              <a:t>promotion </a:t>
            </a:r>
            <a:r>
              <a:rPr lang="en-US" sz="1900" dirty="0" smtClean="0">
                <a:latin typeface="Arial" pitchFamily="34" charset="0"/>
                <a:cs typeface="Arial" pitchFamily="34" charset="0"/>
              </a:rPr>
              <a:t> </a:t>
            </a:r>
            <a:r>
              <a:rPr lang="en-US" sz="1900" dirty="0">
                <a:latin typeface="Arial" pitchFamily="34" charset="0"/>
                <a:cs typeface="Arial" pitchFamily="34" charset="0"/>
              </a:rPr>
              <a:t>may be  necessary  if one has to achieve scientific recognition</a:t>
            </a:r>
          </a:p>
          <a:p>
            <a:endParaRPr lang="en-IN"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416824" cy="202034"/>
          </a:xfrm>
        </p:spPr>
        <p:txBody>
          <a:bodyPr>
            <a:normAutofit fontScale="90000"/>
          </a:bodyPr>
          <a:lstStyle/>
          <a:p>
            <a:r>
              <a:rPr lang="en-IN" sz="2400" b="1" i="1" dirty="0" smtClean="0">
                <a:solidFill>
                  <a:srgbClr val="FF0000"/>
                </a:solidFill>
                <a:latin typeface="Arial"/>
                <a:cs typeface="Arial"/>
              </a:rPr>
              <a:t>A GREAT ARCHITECT OF CHEMISTRY</a:t>
            </a:r>
            <a:endParaRPr lang="en-IN" sz="2400" b="1" i="1" dirty="0">
              <a:solidFill>
                <a:srgbClr val="FF0000"/>
              </a:solidFill>
              <a:latin typeface="Arial"/>
              <a:cs typeface="Arial"/>
            </a:endParaRPr>
          </a:p>
        </p:txBody>
      </p:sp>
      <p:sp>
        <p:nvSpPr>
          <p:cNvPr id="3" name="Content Placeholder 2"/>
          <p:cNvSpPr>
            <a:spLocks noGrp="1"/>
          </p:cNvSpPr>
          <p:nvPr>
            <p:ph idx="1"/>
          </p:nvPr>
        </p:nvSpPr>
        <p:spPr>
          <a:xfrm>
            <a:off x="179512" y="908720"/>
            <a:ext cx="5832648" cy="5040560"/>
          </a:xfrm>
        </p:spPr>
        <p:txBody>
          <a:bodyPr>
            <a:normAutofit/>
          </a:bodyPr>
          <a:lstStyle/>
          <a:p>
            <a:pPr marL="0" indent="0">
              <a:buNone/>
            </a:pPr>
            <a:r>
              <a:rPr lang="en-IN" sz="2000" i="1" dirty="0" smtClean="0">
                <a:latin typeface="Arial" pitchFamily="34" charset="0"/>
                <a:cs typeface="Arial" pitchFamily="34" charset="0"/>
              </a:rPr>
              <a:t>But sometimes we enter (a cathedral) that is still partly under construction; then the sound of hammers, the reek of tobacco, the trivial jests bandied by workmen, enable us to realize that great structures are but the result of giving to ordinary human effort a direction and purpose. Science has its cathedrals, built by the efforts of a few architects and many workers…..” </a:t>
            </a:r>
          </a:p>
          <a:p>
            <a:pPr>
              <a:buNone/>
            </a:pPr>
            <a:r>
              <a:rPr lang="en-IN" dirty="0"/>
              <a:t> </a:t>
            </a:r>
            <a:r>
              <a:rPr lang="en-IN" dirty="0" smtClean="0"/>
              <a:t>   </a:t>
            </a:r>
            <a:r>
              <a:rPr lang="en-IN" sz="2000" i="1" dirty="0" smtClean="0">
                <a:latin typeface="Arial" pitchFamily="34" charset="0"/>
                <a:cs typeface="Arial" pitchFamily="34" charset="0"/>
              </a:rPr>
              <a:t>Preface, ‘Thermodynamics and the Free Energy of  Chemical Substances” co-authored with Randall (1923)</a:t>
            </a:r>
            <a:endParaRPr lang="en-US" sz="2000" i="1" dirty="0" smtClean="0">
              <a:latin typeface="Arial" pitchFamily="34" charset="0"/>
              <a:cs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6372200" y="1052736"/>
            <a:ext cx="2444472" cy="3252777"/>
          </a:xfrm>
          <a:prstGeom prst="rect">
            <a:avLst/>
          </a:prstGeom>
          <a:noFill/>
          <a:ln w="9525">
            <a:noFill/>
            <a:miter lim="800000"/>
            <a:headEnd/>
            <a:tailEnd/>
          </a:ln>
          <a:effectLst/>
        </p:spPr>
      </p:pic>
      <p:sp>
        <p:nvSpPr>
          <p:cNvPr id="5" name="TextBox 4"/>
          <p:cNvSpPr txBox="1"/>
          <p:nvPr/>
        </p:nvSpPr>
        <p:spPr>
          <a:xfrm>
            <a:off x="323528" y="4797152"/>
            <a:ext cx="8352928" cy="1631216"/>
          </a:xfrm>
          <a:prstGeom prst="rect">
            <a:avLst/>
          </a:prstGeom>
          <a:solidFill>
            <a:srgbClr val="FFFFCC"/>
          </a:solidFill>
        </p:spPr>
        <p:txBody>
          <a:bodyPr wrap="square" rtlCol="0">
            <a:spAutoFit/>
          </a:bodyPr>
          <a:lstStyle/>
          <a:p>
            <a:pPr algn="ctr"/>
            <a:r>
              <a:rPr lang="en-US" sz="2000" i="1" dirty="0" smtClean="0">
                <a:latin typeface="Arial"/>
                <a:cs typeface="Arial"/>
              </a:rPr>
              <a:t>There are only two ways you can be remembered long after you are gone. Do something which others will write about or write something which others will read      </a:t>
            </a:r>
          </a:p>
          <a:p>
            <a:pPr algn="ctr"/>
            <a:r>
              <a:rPr lang="en-US" sz="2000" i="1" dirty="0" smtClean="0">
                <a:latin typeface="Arial"/>
                <a:cs typeface="Arial"/>
              </a:rPr>
              <a:t>                                                                           Benjamin Franklin</a:t>
            </a:r>
          </a:p>
          <a:p>
            <a:r>
              <a:rPr lang="en-US" sz="2000" i="1" dirty="0">
                <a:latin typeface="Arial"/>
                <a:cs typeface="Arial"/>
              </a:rPr>
              <a:t> </a:t>
            </a:r>
            <a:r>
              <a:rPr lang="en-US" sz="2000" i="1" dirty="0" smtClean="0">
                <a:latin typeface="Arial"/>
                <a:cs typeface="Arial"/>
              </a:rPr>
              <a:t>                                                                                                                        </a:t>
            </a:r>
            <a:endParaRPr lang="en-US" sz="2000" i="1" dirty="0">
              <a:latin typeface="Arial"/>
              <a:cs typeface="Arial"/>
            </a:endParaRPr>
          </a:p>
        </p:txBody>
      </p:sp>
    </p:spTree>
    <p:extLst>
      <p:ext uri="{BB962C8B-B14F-4D97-AF65-F5344CB8AC3E}">
        <p14:creationId xmlns:p14="http://schemas.microsoft.com/office/powerpoint/2010/main" val="47446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solidFill>
                  <a:srgbClr val="FF0000"/>
                </a:solidFill>
                <a:latin typeface="Arial" pitchFamily="34" charset="0"/>
                <a:cs typeface="Arial" pitchFamily="34" charset="0"/>
              </a:rPr>
              <a:t>FURTHER READING</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Proceedings of the G. N. Lewis Symposium, ACS Meeting, Las Vegas, 1982 in  the Journal of Chemical Education, 61, issues 1 to 3, 1984 </a:t>
            </a:r>
          </a:p>
          <a:p>
            <a:r>
              <a:rPr lang="en-US" sz="2400" dirty="0" smtClean="0">
                <a:latin typeface="Arial" pitchFamily="34" charset="0"/>
                <a:cs typeface="Arial" pitchFamily="34" charset="0"/>
              </a:rPr>
              <a:t>M. Kasha, Four great personalities of science, G.N. Lewis, J. Franck, R.S. </a:t>
            </a:r>
            <a:r>
              <a:rPr lang="en-US" sz="2400" dirty="0" err="1" smtClean="0">
                <a:latin typeface="Arial" pitchFamily="34" charset="0"/>
                <a:cs typeface="Arial" pitchFamily="34" charset="0"/>
              </a:rPr>
              <a:t>Mulliken</a:t>
            </a:r>
            <a:r>
              <a:rPr lang="en-US" sz="2400" dirty="0" smtClean="0">
                <a:latin typeface="Arial" pitchFamily="34" charset="0"/>
                <a:cs typeface="Arial" pitchFamily="34" charset="0"/>
              </a:rPr>
              <a:t>   and A. Szent-Gyorgyi, Pure and Applied Chemistry, 62(8), 1615, 1990</a:t>
            </a:r>
          </a:p>
          <a:p>
            <a:r>
              <a:rPr lang="en-US" sz="2400" dirty="0" smtClean="0">
                <a:latin typeface="Arial" pitchFamily="34" charset="0"/>
                <a:cs typeface="Arial" pitchFamily="34" charset="0"/>
              </a:rPr>
              <a:t>Cathedrals of Science : The personalities  and rivalries that made modern  chemistry,  P. Coffey, Oxford University Press, 2008 </a:t>
            </a:r>
          </a:p>
          <a:p>
            <a:r>
              <a:rPr lang="en-US" sz="2400" dirty="0" smtClean="0">
                <a:latin typeface="Arial" pitchFamily="34" charset="0"/>
                <a:cs typeface="Arial" pitchFamily="34" charset="0"/>
              </a:rPr>
              <a:t>M. Sutton, Chemistry World, p.59, January 2016</a:t>
            </a:r>
            <a:endParaRPr lang="en-IN"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ncl"/>
          <p:cNvPicPr>
            <a:picLocks noChangeAspect="1" noChangeArrowheads="1"/>
          </p:cNvPicPr>
          <p:nvPr/>
        </p:nvPicPr>
        <p:blipFill>
          <a:blip r:embed="rId3"/>
          <a:srcRect l="20384" t="2489" r="17093"/>
          <a:stretch>
            <a:fillRect/>
          </a:stretch>
        </p:blipFill>
        <p:spPr bwMode="auto">
          <a:xfrm>
            <a:off x="0" y="0"/>
            <a:ext cx="9144000" cy="6858000"/>
          </a:xfrm>
          <a:prstGeom prst="rect">
            <a:avLst/>
          </a:prstGeom>
          <a:noFill/>
          <a:ln w="9525">
            <a:noFill/>
            <a:miter lim="800000"/>
            <a:headEnd/>
            <a:tailEnd/>
          </a:ln>
        </p:spPr>
      </p:pic>
      <p:sp>
        <p:nvSpPr>
          <p:cNvPr id="229378" name="Rectangle 3"/>
          <p:cNvSpPr>
            <a:spLocks noChangeArrowheads="1"/>
          </p:cNvSpPr>
          <p:nvPr/>
        </p:nvSpPr>
        <p:spPr bwMode="auto">
          <a:xfrm>
            <a:off x="4140200" y="1916113"/>
            <a:ext cx="3643313" cy="92868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1420" tIns="45711" rIns="91420" bIns="45711" anchor="ctr"/>
          <a:lstStyle/>
          <a:p>
            <a:pPr algn="ctr">
              <a:defRPr/>
            </a:pPr>
            <a:r>
              <a:rPr lang="en-US" sz="3600" b="1" i="1" dirty="0">
                <a:solidFill>
                  <a:schemeClr val="accent2"/>
                </a:solidFill>
                <a:latin typeface="Times New Roman" pitchFamily="18" charset="0"/>
              </a:rPr>
              <a:t>THANK YOU</a:t>
            </a:r>
          </a:p>
        </p:txBody>
      </p:sp>
      <p:sp>
        <p:nvSpPr>
          <p:cNvPr id="78852" name="Rectangle 6"/>
          <p:cNvSpPr>
            <a:spLocks noChangeArrowheads="1"/>
          </p:cNvSpPr>
          <p:nvPr/>
        </p:nvSpPr>
        <p:spPr bwMode="auto">
          <a:xfrm>
            <a:off x="6781800" y="6553200"/>
            <a:ext cx="2362200" cy="304800"/>
          </a:xfrm>
          <a:prstGeom prst="rect">
            <a:avLst/>
          </a:prstGeom>
          <a:noFill/>
          <a:ln w="12700" cap="sq">
            <a:noFill/>
            <a:miter lim="800000"/>
            <a:headEnd type="none" w="sm" len="sm"/>
            <a:tailEnd type="none" w="sm" len="sm"/>
          </a:ln>
        </p:spPr>
        <p:txBody>
          <a:bodyPr lIns="91420" tIns="45711" rIns="91420" bIns="45711">
            <a:spAutoFit/>
          </a:bodyPr>
          <a:lstStyle/>
          <a:p>
            <a:pPr eaLnBrk="0" hangingPunct="0">
              <a:spcBef>
                <a:spcPct val="20000"/>
              </a:spcBef>
            </a:pPr>
            <a:endParaRPr lang="en-US" sz="1400" b="1">
              <a:solidFill>
                <a:schemeClr val="bg1"/>
              </a:solidFill>
            </a:endParaRPr>
          </a:p>
        </p:txBody>
      </p:sp>
      <p:pic>
        <p:nvPicPr>
          <p:cNvPr id="78853" name="Picture 1"/>
          <p:cNvPicPr>
            <a:picLocks noChangeAspect="1" noChangeArrowheads="1"/>
          </p:cNvPicPr>
          <p:nvPr/>
        </p:nvPicPr>
        <p:blipFill>
          <a:blip r:embed="rId4"/>
          <a:srcRect/>
          <a:stretch>
            <a:fillRect/>
          </a:stretch>
        </p:blipFill>
        <p:spPr bwMode="auto">
          <a:xfrm>
            <a:off x="1331913" y="333375"/>
            <a:ext cx="2808287" cy="18526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725470"/>
          </a:xfrm>
        </p:spPr>
        <p:txBody>
          <a:bodyPr>
            <a:normAutofit/>
          </a:bodyPr>
          <a:lstStyle/>
          <a:p>
            <a:r>
              <a:rPr lang="en-US" sz="2400" b="1" i="1" dirty="0" smtClean="0">
                <a:solidFill>
                  <a:srgbClr val="FF0000"/>
                </a:solidFill>
                <a:latin typeface="Arial" pitchFamily="34" charset="0"/>
                <a:cs typeface="Arial" pitchFamily="34" charset="0"/>
              </a:rPr>
              <a:t>INQUIRY INTO THE NATURE OF ATOM</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85720" y="1214422"/>
            <a:ext cx="8001056" cy="3714777"/>
          </a:xfrm>
        </p:spPr>
        <p:txBody>
          <a:bodyPr>
            <a:normAutofit/>
          </a:bodyPr>
          <a:lstStyle/>
          <a:p>
            <a:pPr algn="just">
              <a:buNone/>
            </a:pPr>
            <a:r>
              <a:rPr lang="en-US" sz="1800" dirty="0" smtClean="0">
                <a:latin typeface="Arial" pitchFamily="34" charset="0"/>
                <a:cs typeface="Arial" pitchFamily="34" charset="0"/>
              </a:rPr>
              <a:t>     Lewis became interested in the nature of the atom very early in his career. His notebook of 1902 contains the first formulation of his theory, but he published nothing in this field until his interest was revived by the publication of a short article on the nature of bonds by W.C. Bray and G.E.K. Branch in 1913. This was followed almost immediately by a publication on the same subject by Lewis, and the revival of his ideas of 1902, which were thrown to the den of lions, the research conference. The theory was not published until three years afterwards, in 1916</a:t>
            </a:r>
            <a:endParaRPr lang="en-IN" sz="1800" dirty="0">
              <a:latin typeface="Arial" pitchFamily="34" charset="0"/>
              <a:cs typeface="Arial" pitchFamily="34" charset="0"/>
            </a:endParaRPr>
          </a:p>
        </p:txBody>
      </p:sp>
      <p:pic>
        <p:nvPicPr>
          <p:cNvPr id="1026" name="Picture 2" descr="J.J Thomson.jpg"/>
          <p:cNvPicPr>
            <a:picLocks noChangeAspect="1" noChangeArrowheads="1"/>
          </p:cNvPicPr>
          <p:nvPr/>
        </p:nvPicPr>
        <p:blipFill>
          <a:blip r:embed="rId2"/>
          <a:srcRect/>
          <a:stretch>
            <a:fillRect/>
          </a:stretch>
        </p:blipFill>
        <p:spPr bwMode="auto">
          <a:xfrm>
            <a:off x="1000100" y="3714752"/>
            <a:ext cx="1214446" cy="1897572"/>
          </a:xfrm>
          <a:prstGeom prst="rect">
            <a:avLst/>
          </a:prstGeom>
          <a:noFill/>
        </p:spPr>
      </p:pic>
      <p:sp>
        <p:nvSpPr>
          <p:cNvPr id="5" name="TextBox 4"/>
          <p:cNvSpPr txBox="1"/>
          <p:nvPr/>
        </p:nvSpPr>
        <p:spPr>
          <a:xfrm>
            <a:off x="214282" y="5572140"/>
            <a:ext cx="2571768" cy="830997"/>
          </a:xfrm>
          <a:prstGeom prst="rect">
            <a:avLst/>
          </a:prstGeom>
          <a:solidFill>
            <a:srgbClr val="FFFFCC"/>
          </a:solidFill>
        </p:spPr>
        <p:txBody>
          <a:bodyPr wrap="square" rtlCol="0">
            <a:spAutoFit/>
          </a:bodyPr>
          <a:lstStyle/>
          <a:p>
            <a:pPr algn="ctr"/>
            <a:r>
              <a:rPr lang="en-US" sz="1600" dirty="0" smtClean="0">
                <a:latin typeface="Arial" pitchFamily="34" charset="0"/>
                <a:cs typeface="Arial" pitchFamily="34" charset="0"/>
              </a:rPr>
              <a:t>J.J Thomson</a:t>
            </a:r>
          </a:p>
          <a:p>
            <a:pPr algn="ctr"/>
            <a:r>
              <a:rPr lang="en-US" sz="1600" dirty="0" smtClean="0">
                <a:latin typeface="Arial" pitchFamily="34" charset="0"/>
                <a:cs typeface="Arial" pitchFamily="34" charset="0"/>
              </a:rPr>
              <a:t>Discovery of electron</a:t>
            </a:r>
          </a:p>
          <a:p>
            <a:pPr algn="ctr"/>
            <a:r>
              <a:rPr lang="en-US" sz="1600" dirty="0" smtClean="0">
                <a:latin typeface="Arial" pitchFamily="34" charset="0"/>
                <a:cs typeface="Arial" pitchFamily="34" charset="0"/>
              </a:rPr>
              <a:t> Nobel, 1906</a:t>
            </a:r>
            <a:endParaRPr lang="en-IN" sz="1600" dirty="0">
              <a:latin typeface="Arial" pitchFamily="34" charset="0"/>
              <a:cs typeface="Arial" pitchFamily="34" charset="0"/>
            </a:endParaRPr>
          </a:p>
        </p:txBody>
      </p:sp>
      <p:pic>
        <p:nvPicPr>
          <p:cNvPr id="1028" name="Picture 4" descr="http://tse3.mm.bing.net/th?id=Adf35d1401cefe366e2e32a29a319997c&amp;w=98&amp;h=139&amp;c=7&amp;rs=1&amp;qlt=90&amp;o=4&amp;pid=1.1"/>
          <p:cNvPicPr>
            <a:picLocks noChangeAspect="1" noChangeArrowheads="1"/>
          </p:cNvPicPr>
          <p:nvPr/>
        </p:nvPicPr>
        <p:blipFill>
          <a:blip r:embed="rId3"/>
          <a:srcRect/>
          <a:stretch>
            <a:fillRect/>
          </a:stretch>
        </p:blipFill>
        <p:spPr bwMode="auto">
          <a:xfrm>
            <a:off x="6357950" y="3714752"/>
            <a:ext cx="1285884" cy="1823855"/>
          </a:xfrm>
          <a:prstGeom prst="rect">
            <a:avLst/>
          </a:prstGeom>
          <a:noFill/>
        </p:spPr>
      </p:pic>
      <p:pic>
        <p:nvPicPr>
          <p:cNvPr id="1030" name="Picture 6" descr="http://tse1.mm.bing.net/th?&amp;id=A1ad125f7e770c32048c197b3d97a3c82&amp;w=165&amp;h=221&amp;c=0&amp;pid=1.9&amp;rs=0&amp;p=0"/>
          <p:cNvPicPr>
            <a:picLocks noChangeAspect="1" noChangeArrowheads="1"/>
          </p:cNvPicPr>
          <p:nvPr/>
        </p:nvPicPr>
        <p:blipFill>
          <a:blip r:embed="rId4"/>
          <a:srcRect/>
          <a:stretch>
            <a:fillRect/>
          </a:stretch>
        </p:blipFill>
        <p:spPr bwMode="auto">
          <a:xfrm>
            <a:off x="3581911" y="3723805"/>
            <a:ext cx="1285873" cy="1722291"/>
          </a:xfrm>
          <a:prstGeom prst="rect">
            <a:avLst/>
          </a:prstGeom>
          <a:noFill/>
        </p:spPr>
      </p:pic>
      <p:sp>
        <p:nvSpPr>
          <p:cNvPr id="9" name="TextBox 8"/>
          <p:cNvSpPr txBox="1"/>
          <p:nvPr/>
        </p:nvSpPr>
        <p:spPr>
          <a:xfrm>
            <a:off x="3071802" y="5500702"/>
            <a:ext cx="2428892" cy="830997"/>
          </a:xfrm>
          <a:prstGeom prst="rect">
            <a:avLst/>
          </a:prstGeom>
          <a:solidFill>
            <a:srgbClr val="FFFFCC"/>
          </a:solidFill>
        </p:spPr>
        <p:txBody>
          <a:bodyPr wrap="square" rtlCol="0">
            <a:spAutoFit/>
          </a:bodyPr>
          <a:lstStyle/>
          <a:p>
            <a:pPr algn="ctr"/>
            <a:r>
              <a:rPr lang="en-US" sz="1600" dirty="0" smtClean="0">
                <a:latin typeface="Arial" pitchFamily="34" charset="0"/>
                <a:cs typeface="Arial" pitchFamily="34" charset="0"/>
              </a:rPr>
              <a:t>Ernest Rutherford</a:t>
            </a:r>
          </a:p>
          <a:p>
            <a:pPr algn="ctr"/>
            <a:r>
              <a:rPr lang="en-US" sz="1600" dirty="0" smtClean="0">
                <a:latin typeface="Arial" pitchFamily="34" charset="0"/>
                <a:cs typeface="Arial" pitchFamily="34" charset="0"/>
              </a:rPr>
              <a:t>The model of the atom</a:t>
            </a:r>
          </a:p>
          <a:p>
            <a:pPr algn="ctr"/>
            <a:r>
              <a:rPr lang="en-US" sz="1600" dirty="0" smtClean="0">
                <a:latin typeface="Arial" pitchFamily="34" charset="0"/>
                <a:cs typeface="Arial" pitchFamily="34" charset="0"/>
              </a:rPr>
              <a:t>Nobel, 1908</a:t>
            </a:r>
            <a:endParaRPr lang="en-IN" sz="1600" dirty="0">
              <a:latin typeface="Arial" pitchFamily="34" charset="0"/>
              <a:cs typeface="Arial" pitchFamily="34" charset="0"/>
            </a:endParaRPr>
          </a:p>
        </p:txBody>
      </p:sp>
      <p:sp>
        <p:nvSpPr>
          <p:cNvPr id="10" name="TextBox 9"/>
          <p:cNvSpPr txBox="1"/>
          <p:nvPr/>
        </p:nvSpPr>
        <p:spPr>
          <a:xfrm>
            <a:off x="5572132" y="5572140"/>
            <a:ext cx="2714644" cy="830997"/>
          </a:xfrm>
          <a:prstGeom prst="rect">
            <a:avLst/>
          </a:prstGeom>
          <a:solidFill>
            <a:srgbClr val="FFFFCC"/>
          </a:solidFill>
        </p:spPr>
        <p:txBody>
          <a:bodyPr wrap="square" rtlCol="0">
            <a:spAutoFit/>
          </a:bodyPr>
          <a:lstStyle/>
          <a:p>
            <a:pPr algn="ctr"/>
            <a:r>
              <a:rPr lang="en-US" sz="1600" dirty="0" err="1" smtClean="0">
                <a:latin typeface="Arial" pitchFamily="34" charset="0"/>
                <a:cs typeface="Arial" pitchFamily="34" charset="0"/>
              </a:rPr>
              <a:t>Niels</a:t>
            </a:r>
            <a:r>
              <a:rPr lang="en-US" sz="1600" dirty="0" smtClean="0">
                <a:latin typeface="Arial" pitchFamily="34" charset="0"/>
                <a:cs typeface="Arial" pitchFamily="34" charset="0"/>
              </a:rPr>
              <a:t> Bohr</a:t>
            </a:r>
          </a:p>
          <a:p>
            <a:pPr algn="ctr"/>
            <a:r>
              <a:rPr lang="en-IN" sz="1600" dirty="0" smtClean="0">
                <a:latin typeface="Arial" pitchFamily="34" charset="0"/>
                <a:cs typeface="Arial" pitchFamily="34" charset="0"/>
              </a:rPr>
              <a:t>The structure of the atom</a:t>
            </a:r>
          </a:p>
          <a:p>
            <a:pPr algn="ctr"/>
            <a:r>
              <a:rPr lang="en-US" sz="1600" dirty="0" smtClean="0">
                <a:latin typeface="Arial" pitchFamily="34" charset="0"/>
                <a:cs typeface="Arial" pitchFamily="34" charset="0"/>
              </a:rPr>
              <a:t>Nobel 1922</a:t>
            </a:r>
            <a:endParaRPr lang="en-IN" sz="1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i="1" dirty="0" smtClean="0">
                <a:solidFill>
                  <a:srgbClr val="FF0000"/>
                </a:solidFill>
                <a:latin typeface="Arial"/>
                <a:cs typeface="Arial"/>
              </a:rPr>
              <a:t>THE ORIGINS IN HIS OWN WORDS</a:t>
            </a:r>
            <a:endParaRPr lang="en-IN" sz="2400" b="1" i="1" dirty="0">
              <a:solidFill>
                <a:srgbClr val="FF0000"/>
              </a:solidFill>
              <a:latin typeface="Arial"/>
              <a:cs typeface="Arial"/>
            </a:endParaRPr>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pPr>
              <a:buNone/>
            </a:pPr>
            <a:r>
              <a:rPr lang="en-IN" i="1" dirty="0" smtClean="0">
                <a:latin typeface="Arial" pitchFamily="34" charset="0"/>
                <a:cs typeface="Arial" pitchFamily="34" charset="0"/>
              </a:rPr>
              <a:t>    </a:t>
            </a:r>
            <a:r>
              <a:rPr lang="en-IN" sz="4200" i="1" dirty="0" smtClean="0">
                <a:latin typeface="Arial"/>
                <a:cs typeface="Arial"/>
              </a:rPr>
              <a:t>“ In the year 1902 (while I was attempting to explain to an elementary class in chemistry some of the ideas involved in the periodic law) becoming interested in the new theory of the electron, and combining this idea with those which are implied in the periodic classification, I formed an idea of the inner structure of the atom which, although it contained certain crudities, I have ever since regarded as representing essentially the arrangement of electrons in the atom ... In accordance with the idea of </a:t>
            </a:r>
            <a:r>
              <a:rPr lang="en-IN" sz="4200" i="1" dirty="0" err="1" smtClean="0">
                <a:latin typeface="Arial"/>
                <a:cs typeface="Arial"/>
              </a:rPr>
              <a:t>Mendeleef</a:t>
            </a:r>
            <a:r>
              <a:rPr lang="en-IN" sz="4200" i="1" dirty="0" smtClean="0">
                <a:latin typeface="Arial"/>
                <a:cs typeface="Arial"/>
              </a:rPr>
              <a:t>, that hydrogen is the first member of a full period, I erroneously assumed helium to have a shell of eight electrons. Regarding the disposition in the positive charge which balanced the electrons in the neutral atom, my ideas were very vague; I believed I inclined at that time toward the idea that the positive charge was also made up of discrete particles, the localization of which determined the localization of the electrons</a:t>
            </a:r>
            <a:r>
              <a:rPr lang="en-IN" sz="4200" i="1" dirty="0">
                <a:latin typeface="Arial"/>
                <a:cs typeface="Arial"/>
              </a:rPr>
              <a:t> </a:t>
            </a:r>
            <a:r>
              <a:rPr lang="en-IN" sz="4200" i="1" dirty="0" smtClean="0">
                <a:latin typeface="Arial"/>
                <a:cs typeface="Arial"/>
              </a:rPr>
              <a:t>“</a:t>
            </a:r>
          </a:p>
          <a:p>
            <a:pPr>
              <a:buNone/>
            </a:pPr>
            <a:endParaRPr lang="en-IN" sz="4200" i="1" dirty="0" smtClean="0">
              <a:latin typeface="Arial"/>
              <a:cs typeface="Arial"/>
            </a:endParaRPr>
          </a:p>
          <a:p>
            <a:pPr>
              <a:buNone/>
            </a:pPr>
            <a:r>
              <a:rPr lang="en-IN" sz="4200" dirty="0" smtClean="0">
                <a:latin typeface="Arial"/>
                <a:cs typeface="Arial"/>
              </a:rPr>
              <a:t>     </a:t>
            </a:r>
            <a:r>
              <a:rPr lang="en-IN" sz="5000" dirty="0" smtClean="0">
                <a:latin typeface="Arial"/>
                <a:cs typeface="Arial"/>
              </a:rPr>
              <a:t> Gilbert Newton Lewis, </a:t>
            </a:r>
            <a:r>
              <a:rPr lang="en-IN" sz="5000" i="1" dirty="0" smtClean="0">
                <a:latin typeface="Arial"/>
                <a:cs typeface="Arial"/>
              </a:rPr>
              <a:t>Valence and the Structure of Atoms and Molecules</a:t>
            </a:r>
            <a:r>
              <a:rPr lang="en-IN" sz="5000" dirty="0" smtClean="0">
                <a:latin typeface="Arial"/>
                <a:cs typeface="Arial"/>
              </a:rPr>
              <a:t> (1923), 29-30. </a:t>
            </a:r>
          </a:p>
          <a:p>
            <a:endParaRPr lang="en-IN" sz="50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368280"/>
          </a:xfrm>
        </p:spPr>
        <p:txBody>
          <a:bodyPr>
            <a:normAutofit fontScale="90000"/>
          </a:bodyPr>
          <a:lstStyle/>
          <a:p>
            <a:r>
              <a:rPr lang="en-US" sz="2400" b="1" i="1" dirty="0" smtClean="0">
                <a:solidFill>
                  <a:srgbClr val="FF0000"/>
                </a:solidFill>
                <a:latin typeface="Arial" pitchFamily="34" charset="0"/>
                <a:cs typeface="Arial" pitchFamily="34" charset="0"/>
              </a:rPr>
              <a:t>THE ACADEMIC GENEOLOGY OF G.N.LEWIS</a:t>
            </a:r>
            <a:endParaRPr lang="en-IN" sz="2400" b="1" i="1" dirty="0">
              <a:solidFill>
                <a:srgbClr val="FF0000"/>
              </a:solidFill>
              <a:latin typeface="Arial" pitchFamily="34" charset="0"/>
              <a:cs typeface="Arial" pitchFamily="34" charset="0"/>
            </a:endParaRPr>
          </a:p>
        </p:txBody>
      </p:sp>
      <p:pic>
        <p:nvPicPr>
          <p:cNvPr id="22530" name="Picture 2" descr="https://upload.wikimedia.org/wikipedia/commons/6/6d/Theodore_william_richards.jpg"/>
          <p:cNvPicPr>
            <a:picLocks noChangeAspect="1" noChangeArrowheads="1"/>
          </p:cNvPicPr>
          <p:nvPr/>
        </p:nvPicPr>
        <p:blipFill>
          <a:blip r:embed="rId2"/>
          <a:srcRect/>
          <a:stretch>
            <a:fillRect/>
          </a:stretch>
        </p:blipFill>
        <p:spPr bwMode="auto">
          <a:xfrm>
            <a:off x="3500430" y="1000108"/>
            <a:ext cx="1214446" cy="1717574"/>
          </a:xfrm>
          <a:prstGeom prst="rect">
            <a:avLst/>
          </a:prstGeom>
          <a:noFill/>
        </p:spPr>
      </p:pic>
      <p:pic>
        <p:nvPicPr>
          <p:cNvPr id="22532" name="Picture 4" descr="Walther Nernst 1900s.jpg"/>
          <p:cNvPicPr>
            <a:picLocks noChangeAspect="1" noChangeArrowheads="1"/>
          </p:cNvPicPr>
          <p:nvPr/>
        </p:nvPicPr>
        <p:blipFill>
          <a:blip r:embed="rId3"/>
          <a:srcRect/>
          <a:stretch>
            <a:fillRect/>
          </a:stretch>
        </p:blipFill>
        <p:spPr bwMode="auto">
          <a:xfrm>
            <a:off x="1071538" y="2928934"/>
            <a:ext cx="1448265" cy="1928826"/>
          </a:xfrm>
          <a:prstGeom prst="rect">
            <a:avLst/>
          </a:prstGeom>
          <a:noFill/>
        </p:spPr>
      </p:pic>
      <p:pic>
        <p:nvPicPr>
          <p:cNvPr id="22540" name="Picture 12" descr="Wilhelm Ostwald by Nicola Perscheid.jpg"/>
          <p:cNvPicPr>
            <a:picLocks noChangeAspect="1" noChangeArrowheads="1"/>
          </p:cNvPicPr>
          <p:nvPr/>
        </p:nvPicPr>
        <p:blipFill>
          <a:blip r:embed="rId4"/>
          <a:srcRect/>
          <a:stretch>
            <a:fillRect/>
          </a:stretch>
        </p:blipFill>
        <p:spPr bwMode="auto">
          <a:xfrm>
            <a:off x="3357554" y="3000372"/>
            <a:ext cx="1643074" cy="1926878"/>
          </a:xfrm>
          <a:prstGeom prst="rect">
            <a:avLst/>
          </a:prstGeom>
          <a:noFill/>
        </p:spPr>
      </p:pic>
      <p:pic>
        <p:nvPicPr>
          <p:cNvPr id="22542" name="Picture 14" descr="Arthur Amos Noyes2.jpg"/>
          <p:cNvPicPr>
            <a:picLocks noChangeAspect="1" noChangeArrowheads="1"/>
          </p:cNvPicPr>
          <p:nvPr/>
        </p:nvPicPr>
        <p:blipFill>
          <a:blip r:embed="rId5"/>
          <a:srcRect/>
          <a:stretch>
            <a:fillRect/>
          </a:stretch>
        </p:blipFill>
        <p:spPr bwMode="auto">
          <a:xfrm>
            <a:off x="6215074" y="2857496"/>
            <a:ext cx="1643074" cy="2068780"/>
          </a:xfrm>
          <a:prstGeom prst="rect">
            <a:avLst/>
          </a:prstGeom>
          <a:noFill/>
        </p:spPr>
      </p:pic>
      <p:sp>
        <p:nvSpPr>
          <p:cNvPr id="11" name="TextBox 10"/>
          <p:cNvSpPr txBox="1"/>
          <p:nvPr/>
        </p:nvSpPr>
        <p:spPr>
          <a:xfrm>
            <a:off x="4857753" y="1214422"/>
            <a:ext cx="4071966" cy="1200329"/>
          </a:xfrm>
          <a:prstGeom prst="rect">
            <a:avLst/>
          </a:prstGeom>
          <a:solidFill>
            <a:srgbClr val="FFFFCC"/>
          </a:solidFill>
        </p:spPr>
        <p:txBody>
          <a:bodyPr wrap="square" rtlCol="0">
            <a:spAutoFit/>
          </a:bodyPr>
          <a:lstStyle/>
          <a:p>
            <a:r>
              <a:rPr lang="en-US" dirty="0" smtClean="0"/>
              <a:t>Theodore Richards, Harvard University </a:t>
            </a:r>
          </a:p>
          <a:p>
            <a:r>
              <a:rPr lang="en-US" dirty="0" smtClean="0"/>
              <a:t>1868-1928, Nobel, 1914</a:t>
            </a:r>
            <a:endParaRPr lang="en-IN" dirty="0" smtClean="0"/>
          </a:p>
          <a:p>
            <a:r>
              <a:rPr lang="en-US" dirty="0" smtClean="0"/>
              <a:t>One of the first physical chemists in America,  a student of Ostwald</a:t>
            </a:r>
            <a:endParaRPr lang="en-IN" dirty="0"/>
          </a:p>
        </p:txBody>
      </p:sp>
      <p:sp>
        <p:nvSpPr>
          <p:cNvPr id="12" name="TextBox 11"/>
          <p:cNvSpPr txBox="1"/>
          <p:nvPr/>
        </p:nvSpPr>
        <p:spPr>
          <a:xfrm>
            <a:off x="179512" y="5072074"/>
            <a:ext cx="2820852" cy="646331"/>
          </a:xfrm>
          <a:prstGeom prst="rect">
            <a:avLst/>
          </a:prstGeom>
          <a:solidFill>
            <a:srgbClr val="FFFFCC"/>
          </a:solidFill>
        </p:spPr>
        <p:txBody>
          <a:bodyPr wrap="square" rtlCol="0">
            <a:spAutoFit/>
          </a:bodyPr>
          <a:lstStyle/>
          <a:p>
            <a:r>
              <a:rPr lang="en-US" dirty="0" smtClean="0"/>
              <a:t>Walther Nernst, Gottingen</a:t>
            </a:r>
          </a:p>
          <a:p>
            <a:r>
              <a:rPr lang="en-US" dirty="0" smtClean="0"/>
              <a:t>1864-1941, Nobel 1920</a:t>
            </a:r>
            <a:endParaRPr lang="en-IN" dirty="0"/>
          </a:p>
        </p:txBody>
      </p:sp>
      <p:sp>
        <p:nvSpPr>
          <p:cNvPr id="14" name="TextBox 13"/>
          <p:cNvSpPr txBox="1"/>
          <p:nvPr/>
        </p:nvSpPr>
        <p:spPr>
          <a:xfrm>
            <a:off x="3143240" y="5000636"/>
            <a:ext cx="2724904" cy="646331"/>
          </a:xfrm>
          <a:prstGeom prst="rect">
            <a:avLst/>
          </a:prstGeom>
          <a:solidFill>
            <a:srgbClr val="FFFFCC"/>
          </a:solidFill>
        </p:spPr>
        <p:txBody>
          <a:bodyPr wrap="square" rtlCol="0">
            <a:spAutoFit/>
          </a:bodyPr>
          <a:lstStyle/>
          <a:p>
            <a:r>
              <a:rPr lang="en-US" dirty="0" err="1" smtClean="0"/>
              <a:t>Wilhem</a:t>
            </a:r>
            <a:r>
              <a:rPr lang="en-US" dirty="0" smtClean="0"/>
              <a:t> Ostwald, Leipzig</a:t>
            </a:r>
          </a:p>
          <a:p>
            <a:r>
              <a:rPr lang="en-US" dirty="0" smtClean="0"/>
              <a:t>1853-1932, Nobel 1909</a:t>
            </a:r>
            <a:endParaRPr lang="en-IN" dirty="0"/>
          </a:p>
        </p:txBody>
      </p:sp>
      <p:sp>
        <p:nvSpPr>
          <p:cNvPr id="15" name="TextBox 14"/>
          <p:cNvSpPr txBox="1"/>
          <p:nvPr/>
        </p:nvSpPr>
        <p:spPr>
          <a:xfrm>
            <a:off x="5786446" y="5000636"/>
            <a:ext cx="2857519" cy="646331"/>
          </a:xfrm>
          <a:prstGeom prst="rect">
            <a:avLst/>
          </a:prstGeom>
          <a:solidFill>
            <a:srgbClr val="FFFFCC"/>
          </a:solidFill>
        </p:spPr>
        <p:txBody>
          <a:bodyPr wrap="square" rtlCol="0">
            <a:spAutoFit/>
          </a:bodyPr>
          <a:lstStyle/>
          <a:p>
            <a:r>
              <a:rPr lang="en-US" dirty="0" smtClean="0"/>
              <a:t>Arthur Amos Noyes,</a:t>
            </a:r>
          </a:p>
          <a:p>
            <a:r>
              <a:rPr lang="en-US" dirty="0" smtClean="0"/>
              <a:t>1866-1936, MIT and Caltech</a:t>
            </a:r>
            <a:endParaRPr lang="en-IN" dirty="0"/>
          </a:p>
        </p:txBody>
      </p:sp>
      <p:sp>
        <p:nvSpPr>
          <p:cNvPr id="16" name="TextBox 15"/>
          <p:cNvSpPr txBox="1"/>
          <p:nvPr/>
        </p:nvSpPr>
        <p:spPr>
          <a:xfrm>
            <a:off x="1928794" y="1357298"/>
            <a:ext cx="1571636" cy="369332"/>
          </a:xfrm>
          <a:prstGeom prst="rect">
            <a:avLst/>
          </a:prstGeom>
          <a:solidFill>
            <a:srgbClr val="CCECFF"/>
          </a:solidFill>
        </p:spPr>
        <p:txBody>
          <a:bodyPr wrap="square" rtlCol="0">
            <a:spAutoFit/>
          </a:bodyPr>
          <a:lstStyle/>
          <a:p>
            <a:r>
              <a:rPr lang="en-US" dirty="0" smtClean="0"/>
              <a:t> PhD, 1897-99</a:t>
            </a:r>
            <a:endParaRPr lang="en-IN" dirty="0"/>
          </a:p>
        </p:txBody>
      </p:sp>
      <p:sp>
        <p:nvSpPr>
          <p:cNvPr id="17" name="TextBox 16"/>
          <p:cNvSpPr txBox="1"/>
          <p:nvPr/>
        </p:nvSpPr>
        <p:spPr>
          <a:xfrm>
            <a:off x="6072198" y="5715016"/>
            <a:ext cx="1334228" cy="369332"/>
          </a:xfrm>
          <a:prstGeom prst="rect">
            <a:avLst/>
          </a:prstGeom>
          <a:solidFill>
            <a:srgbClr val="CCECFF"/>
          </a:solidFill>
        </p:spPr>
        <p:txBody>
          <a:bodyPr wrap="square" rtlCol="0">
            <a:spAutoFit/>
          </a:bodyPr>
          <a:lstStyle/>
          <a:p>
            <a:r>
              <a:rPr lang="en-US" dirty="0" smtClean="0"/>
              <a:t>1905-1912</a:t>
            </a:r>
            <a:endParaRPr lang="en-IN" dirty="0"/>
          </a:p>
        </p:txBody>
      </p:sp>
      <p:sp>
        <p:nvSpPr>
          <p:cNvPr id="18" name="TextBox 17"/>
          <p:cNvSpPr txBox="1"/>
          <p:nvPr/>
        </p:nvSpPr>
        <p:spPr>
          <a:xfrm>
            <a:off x="1142976" y="5786454"/>
            <a:ext cx="1214446" cy="369332"/>
          </a:xfrm>
          <a:prstGeom prst="rect">
            <a:avLst/>
          </a:prstGeom>
          <a:solidFill>
            <a:srgbClr val="CCECFF"/>
          </a:solidFill>
          <a:ln>
            <a:noFill/>
          </a:ln>
        </p:spPr>
        <p:txBody>
          <a:bodyPr wrap="square" rtlCol="0">
            <a:spAutoFit/>
          </a:bodyPr>
          <a:lstStyle/>
          <a:p>
            <a:r>
              <a:rPr lang="en-US" dirty="0" smtClean="0"/>
              <a:t>1899-1900</a:t>
            </a:r>
            <a:endParaRPr lang="en-IN" dirty="0"/>
          </a:p>
        </p:txBody>
      </p:sp>
      <p:sp>
        <p:nvSpPr>
          <p:cNvPr id="19" name="TextBox 18"/>
          <p:cNvSpPr txBox="1"/>
          <p:nvPr/>
        </p:nvSpPr>
        <p:spPr>
          <a:xfrm>
            <a:off x="3428992" y="5715016"/>
            <a:ext cx="1357322" cy="369332"/>
          </a:xfrm>
          <a:prstGeom prst="rect">
            <a:avLst/>
          </a:prstGeom>
          <a:solidFill>
            <a:srgbClr val="CCECFF"/>
          </a:solidFill>
        </p:spPr>
        <p:txBody>
          <a:bodyPr wrap="square" rtlCol="0">
            <a:spAutoFit/>
          </a:bodyPr>
          <a:lstStyle/>
          <a:p>
            <a:r>
              <a:rPr lang="en-US" dirty="0" smtClean="0"/>
              <a:t>1900-1901</a:t>
            </a:r>
            <a:endParaRPr lang="en-IN" dirty="0"/>
          </a:p>
        </p:txBody>
      </p:sp>
      <p:sp>
        <p:nvSpPr>
          <p:cNvPr id="7170" name="AutoShape 2" descr="Image result for GNLew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172" name="AutoShape 4" descr="Image result for GNLew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174" name="Picture 6" descr="http://www.chemteam.info/Gallery/Lewis(young).GIF"/>
          <p:cNvPicPr>
            <a:picLocks noChangeAspect="1" noChangeArrowheads="1"/>
          </p:cNvPicPr>
          <p:nvPr/>
        </p:nvPicPr>
        <p:blipFill>
          <a:blip r:embed="rId6"/>
          <a:srcRect/>
          <a:stretch>
            <a:fillRect/>
          </a:stretch>
        </p:blipFill>
        <p:spPr bwMode="auto">
          <a:xfrm>
            <a:off x="107504" y="790907"/>
            <a:ext cx="1296144" cy="1827895"/>
          </a:xfrm>
          <a:prstGeom prst="rect">
            <a:avLst/>
          </a:prstGeom>
          <a:noFill/>
        </p:spPr>
      </p:pic>
      <p:sp>
        <p:nvSpPr>
          <p:cNvPr id="20" name="TextBox 19"/>
          <p:cNvSpPr txBox="1"/>
          <p:nvPr/>
        </p:nvSpPr>
        <p:spPr>
          <a:xfrm>
            <a:off x="0" y="2564904"/>
            <a:ext cx="1475656" cy="369332"/>
          </a:xfrm>
          <a:prstGeom prst="rect">
            <a:avLst/>
          </a:prstGeom>
          <a:noFill/>
        </p:spPr>
        <p:txBody>
          <a:bodyPr wrap="square" rtlCol="0">
            <a:spAutoFit/>
          </a:bodyPr>
          <a:lstStyle/>
          <a:p>
            <a:r>
              <a:rPr lang="en-US" dirty="0" smtClean="0"/>
              <a:t>   G.N. Lewis</a:t>
            </a:r>
            <a:endParaRPr lang="en-IN" dirty="0"/>
          </a:p>
        </p:txBody>
      </p:sp>
      <p:cxnSp>
        <p:nvCxnSpPr>
          <p:cNvPr id="22" name="Straight Arrow Connector 21"/>
          <p:cNvCxnSpPr/>
          <p:nvPr/>
        </p:nvCxnSpPr>
        <p:spPr>
          <a:xfrm>
            <a:off x="1357290" y="1285860"/>
            <a:ext cx="221457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1000100" y="1643050"/>
            <a:ext cx="1500198" cy="928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57290" y="1357298"/>
            <a:ext cx="2214578"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solidFill>
                  <a:srgbClr val="FF0000"/>
                </a:solidFill>
                <a:latin typeface="Arial" pitchFamily="34" charset="0"/>
                <a:cs typeface="Arial" pitchFamily="34" charset="0"/>
              </a:rPr>
              <a:t>THE MOVE FROM CAMBRIDGE , MASSACHUSETTS TO BERKELEY , CALIFORNIA</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14282" y="1285860"/>
            <a:ext cx="8715436" cy="5286412"/>
          </a:xfrm>
        </p:spPr>
        <p:txBody>
          <a:bodyPr>
            <a:normAutofit lnSpcReduction="10000"/>
          </a:bodyPr>
          <a:lstStyle/>
          <a:p>
            <a:r>
              <a:rPr lang="en-US" sz="1800" dirty="0" smtClean="0">
                <a:latin typeface="Arial" pitchFamily="34" charset="0"/>
                <a:cs typeface="Arial" pitchFamily="34" charset="0"/>
              </a:rPr>
              <a:t>Lewis spent the period 1898-1904 at Harvard University. His scientific career post PhD at Harvard was ordinary and </a:t>
            </a:r>
            <a:r>
              <a:rPr lang="en-US" sz="1800" dirty="0" err="1" smtClean="0">
                <a:latin typeface="Arial" pitchFamily="34" charset="0"/>
                <a:cs typeface="Arial" pitchFamily="34" charset="0"/>
              </a:rPr>
              <a:t>lacklustre</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He felt stifled by the mentorship of Richards, a perfectionist who  believed that students must be carefully supervised and treated them merely as his assistants</a:t>
            </a:r>
          </a:p>
          <a:p>
            <a:r>
              <a:rPr lang="en-US" sz="1800" dirty="0" smtClean="0">
                <a:latin typeface="Arial" pitchFamily="34" charset="0"/>
                <a:cs typeface="Arial" pitchFamily="34" charset="0"/>
              </a:rPr>
              <a:t>Lewis felt confined with little freedom of thought or action</a:t>
            </a:r>
          </a:p>
          <a:p>
            <a:r>
              <a:rPr lang="en-US" sz="1800" dirty="0" smtClean="0">
                <a:latin typeface="Arial" pitchFamily="34" charset="0"/>
                <a:cs typeface="Arial" pitchFamily="34" charset="0"/>
              </a:rPr>
              <a:t>After spending a year in Philippines as superintendent of weights and measures, he returned to the staff of MIT where he spent the years between 1905-12 in the laboratory for physical chemistry created by Arthur Amos Noyes. Contrary to Richards, Noyes was a hands off supervisor and open minded. Though trained as a classical physical chemist under Ostwald, he was receptive to the idea  that molecules comprising atoms deserve consideration.   Lewis bloomed and  began his great contributions to thermodynamics and his early forays into chemical bonding during this period</a:t>
            </a:r>
          </a:p>
          <a:p>
            <a:r>
              <a:rPr lang="en-US" sz="1800" dirty="0" smtClean="0">
                <a:latin typeface="Arial" pitchFamily="34" charset="0"/>
                <a:cs typeface="Arial" pitchFamily="34" charset="0"/>
              </a:rPr>
              <a:t>His move to the west coast of the US was almost as if he wanted a clean break and escape from the traditions of Nernst and Ostwald who dominated the prevailing  thoughts in physical </a:t>
            </a:r>
            <a:r>
              <a:rPr lang="en-US" sz="1800" dirty="0">
                <a:latin typeface="Arial" pitchFamily="34" charset="0"/>
                <a:cs typeface="Arial" pitchFamily="34" charset="0"/>
              </a:rPr>
              <a:t>c</a:t>
            </a:r>
            <a:r>
              <a:rPr lang="en-US" sz="1800" dirty="0" smtClean="0">
                <a:latin typeface="Arial" pitchFamily="34" charset="0"/>
                <a:cs typeface="Arial" pitchFamily="34" charset="0"/>
              </a:rPr>
              <a:t>hemistry. California, then, was a scientific backwater with no great schools of chemistry.</a:t>
            </a:r>
          </a:p>
          <a:p>
            <a:r>
              <a:rPr lang="en-US" sz="1800" dirty="0" smtClean="0">
                <a:latin typeface="Arial" pitchFamily="34" charset="0"/>
                <a:cs typeface="Arial" pitchFamily="34" charset="0"/>
              </a:rPr>
              <a:t>His move symbolized the yearning for freedom, from the dominant  thoughts of the day, and an opportunity to break from the past.</a:t>
            </a:r>
            <a:endParaRPr lang="en-IN" sz="1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3890" cy="511156"/>
          </a:xfrm>
        </p:spPr>
        <p:txBody>
          <a:bodyPr>
            <a:normAutofit/>
          </a:bodyPr>
          <a:lstStyle/>
          <a:p>
            <a:r>
              <a:rPr lang="en-US" sz="2400" b="1" i="1" dirty="0" smtClean="0">
                <a:solidFill>
                  <a:srgbClr val="FF0000"/>
                </a:solidFill>
                <a:latin typeface="Arial" pitchFamily="34" charset="0"/>
                <a:cs typeface="Arial" pitchFamily="34" charset="0"/>
              </a:rPr>
              <a:t>PHYSICAL CHEMISTRY, CIRCA 1900</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85720" y="928670"/>
            <a:ext cx="8401080" cy="5197493"/>
          </a:xfrm>
        </p:spPr>
        <p:txBody>
          <a:bodyPr>
            <a:normAutofit/>
          </a:bodyPr>
          <a:lstStyle/>
          <a:p>
            <a:r>
              <a:rPr lang="en-US" sz="1800" dirty="0" smtClean="0">
                <a:latin typeface="Arial" pitchFamily="34" charset="0"/>
                <a:cs typeface="Arial" pitchFamily="34" charset="0"/>
              </a:rPr>
              <a:t>Physical chemistry was defined narrowly as problems of dilute solutions and the study of chemical processes</a:t>
            </a:r>
          </a:p>
          <a:p>
            <a:r>
              <a:rPr lang="en-US" sz="1800" dirty="0" smtClean="0">
                <a:latin typeface="Arial" pitchFamily="34" charset="0"/>
                <a:cs typeface="Arial" pitchFamily="34" charset="0"/>
              </a:rPr>
              <a:t>Nernst, Ostwald, Arrhenius, </a:t>
            </a:r>
            <a:r>
              <a:rPr lang="en-US" sz="1800" dirty="0" err="1" smtClean="0">
                <a:latin typeface="Arial" pitchFamily="34" charset="0"/>
                <a:cs typeface="Arial" pitchFamily="34" charset="0"/>
              </a:rPr>
              <a:t>Van’t</a:t>
            </a:r>
            <a:r>
              <a:rPr lang="en-US" sz="1800" dirty="0" smtClean="0">
                <a:latin typeface="Arial" pitchFamily="34" charset="0"/>
                <a:cs typeface="Arial" pitchFamily="34" charset="0"/>
              </a:rPr>
              <a:t> Hoff dominated the subject, often called “the </a:t>
            </a:r>
            <a:r>
              <a:rPr lang="en-US" sz="1800" dirty="0" err="1" smtClean="0">
                <a:latin typeface="Arial" pitchFamily="34" charset="0"/>
                <a:cs typeface="Arial" pitchFamily="34" charset="0"/>
              </a:rPr>
              <a:t>ionists</a:t>
            </a:r>
            <a:r>
              <a:rPr lang="en-US" sz="1800" dirty="0" smtClean="0">
                <a:latin typeface="Arial" pitchFamily="34" charset="0"/>
                <a:cs typeface="Arial" pitchFamily="34" charset="0"/>
              </a:rPr>
              <a:t>”</a:t>
            </a:r>
          </a:p>
          <a:p>
            <a:r>
              <a:rPr lang="en-US" sz="1800" dirty="0" smtClean="0">
                <a:latin typeface="Arial" pitchFamily="34" charset="0"/>
                <a:cs typeface="Arial" pitchFamily="34" charset="0"/>
              </a:rPr>
              <a:t>The first scientific journal for physical chemistry was started in 1887, </a:t>
            </a:r>
            <a:r>
              <a:rPr lang="en-US" sz="1800" dirty="0" err="1" smtClean="0">
                <a:latin typeface="Arial" pitchFamily="34" charset="0"/>
                <a:cs typeface="Arial" pitchFamily="34" charset="0"/>
              </a:rPr>
              <a:t>Zeitschrift</a:t>
            </a:r>
            <a:r>
              <a:rPr lang="en-US" sz="1800" dirty="0" smtClean="0">
                <a:latin typeface="Arial" pitchFamily="34" charset="0"/>
                <a:cs typeface="Arial" pitchFamily="34" charset="0"/>
              </a:rPr>
              <a:t> fur </a:t>
            </a:r>
            <a:r>
              <a:rPr lang="en-US" sz="1800" dirty="0" err="1" smtClean="0">
                <a:latin typeface="Arial" pitchFamily="34" charset="0"/>
                <a:cs typeface="Arial" pitchFamily="34" charset="0"/>
              </a:rPr>
              <a:t>Physikalische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Chemie</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The discipline was borne out of a desire to confront the dominance of organic chemists of the day and as an antithesis  to organic chemistry which dealt only with composition  and structure</a:t>
            </a:r>
          </a:p>
          <a:p>
            <a:r>
              <a:rPr lang="en-US" sz="1800" dirty="0" smtClean="0">
                <a:latin typeface="Arial" pitchFamily="34" charset="0"/>
                <a:cs typeface="Arial" pitchFamily="34" charset="0"/>
              </a:rPr>
              <a:t>The objective of physical chemists  was to study the science behind “the arrow” , the processes that determine chemical change. The goal was to shift chemistry from mere “taxonomy” to “analysis”</a:t>
            </a:r>
          </a:p>
          <a:p>
            <a:r>
              <a:rPr lang="en-US" sz="1800" dirty="0" smtClean="0">
                <a:latin typeface="Arial" pitchFamily="34" charset="0"/>
                <a:cs typeface="Arial" pitchFamily="34" charset="0"/>
              </a:rPr>
              <a:t>However, physical chemists rejected “atomism” and any talk of atoms and molecules was almost heretic</a:t>
            </a:r>
            <a:endParaRPr lang="en-IN" sz="1800" dirty="0">
              <a:latin typeface="Arial" pitchFamily="34" charset="0"/>
              <a:cs typeface="Arial" pitchFamily="34" charset="0"/>
            </a:endParaRPr>
          </a:p>
        </p:txBody>
      </p:sp>
      <p:sp>
        <p:nvSpPr>
          <p:cNvPr id="4" name="TextBox 3"/>
          <p:cNvSpPr txBox="1"/>
          <p:nvPr/>
        </p:nvSpPr>
        <p:spPr>
          <a:xfrm>
            <a:off x="179512" y="5301208"/>
            <a:ext cx="8821644" cy="707886"/>
          </a:xfrm>
          <a:prstGeom prst="rect">
            <a:avLst/>
          </a:prstGeom>
          <a:solidFill>
            <a:srgbClr val="FFFFCC"/>
          </a:solidFill>
        </p:spPr>
        <p:txBody>
          <a:bodyPr wrap="square" rtlCol="0">
            <a:spAutoFit/>
          </a:bodyPr>
          <a:lstStyle/>
          <a:p>
            <a:pPr algn="ctr"/>
            <a:r>
              <a:rPr lang="en-US" sz="2000" i="1" dirty="0" smtClean="0">
                <a:latin typeface="Arial" pitchFamily="34" charset="0"/>
                <a:cs typeface="Arial" pitchFamily="34" charset="0"/>
              </a:rPr>
              <a:t>Wilhelm Ostwald drove a  deep wedge between organic and physical chemistry, that continues to trouble chemistry even today</a:t>
            </a:r>
            <a:endParaRPr lang="en-IN" sz="2000" i="1" dirty="0">
              <a:latin typeface="Arial" pitchFamily="34" charset="0"/>
              <a:cs typeface="Arial" pitchFamily="34" charset="0"/>
            </a:endParaRPr>
          </a:p>
        </p:txBody>
      </p:sp>
      <p:sp>
        <p:nvSpPr>
          <p:cNvPr id="5" name="TextBox 4"/>
          <p:cNvSpPr txBox="1"/>
          <p:nvPr/>
        </p:nvSpPr>
        <p:spPr>
          <a:xfrm>
            <a:off x="5000628" y="6286520"/>
            <a:ext cx="4000528" cy="369332"/>
          </a:xfrm>
          <a:prstGeom prst="rect">
            <a:avLst/>
          </a:prstGeom>
          <a:noFill/>
        </p:spPr>
        <p:txBody>
          <a:bodyPr wrap="square" rtlCol="0">
            <a:spAutoFit/>
          </a:bodyPr>
          <a:lstStyle/>
          <a:p>
            <a:r>
              <a:rPr lang="en-US" dirty="0" smtClean="0"/>
              <a:t>J. W. Servos, J. Chem. </a:t>
            </a:r>
            <a:r>
              <a:rPr lang="en-US" dirty="0" err="1" smtClean="0"/>
              <a:t>Edu</a:t>
            </a:r>
            <a:r>
              <a:rPr lang="en-US" dirty="0" smtClean="0"/>
              <a:t>., 61, 5, 1984</a:t>
            </a:r>
            <a:endParaRPr lang="en-IN"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511156"/>
          </a:xfrm>
        </p:spPr>
        <p:txBody>
          <a:bodyPr>
            <a:normAutofit fontScale="90000"/>
          </a:bodyPr>
          <a:lstStyle/>
          <a:p>
            <a:r>
              <a:rPr lang="en-US" sz="2400" b="1" i="1" dirty="0" smtClean="0">
                <a:solidFill>
                  <a:srgbClr val="FF0000"/>
                </a:solidFill>
                <a:latin typeface="Arial" pitchFamily="34" charset="0"/>
                <a:cs typeface="Arial" pitchFamily="34" charset="0"/>
              </a:rPr>
              <a:t>THE REVOLUTION IN CHEMISTRY</a:t>
            </a:r>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endParaRPr lang="en-IN" sz="24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142844" y="785794"/>
            <a:ext cx="5000660" cy="5340369"/>
          </a:xfrm>
        </p:spPr>
        <p:txBody>
          <a:bodyPr>
            <a:normAutofit/>
          </a:bodyPr>
          <a:lstStyle/>
          <a:p>
            <a:r>
              <a:rPr lang="en-US" sz="2000" dirty="0" smtClean="0">
                <a:latin typeface="Arial" pitchFamily="34" charset="0"/>
                <a:cs typeface="Arial" pitchFamily="34" charset="0"/>
              </a:rPr>
              <a:t>The “Lewis Dot” structure</a:t>
            </a:r>
            <a:endParaRPr lang="en-IN" sz="2000" dirty="0" smtClean="0">
              <a:latin typeface="Arial" pitchFamily="34" charset="0"/>
              <a:cs typeface="Arial" pitchFamily="34" charset="0"/>
            </a:endParaRPr>
          </a:p>
          <a:p>
            <a:r>
              <a:rPr lang="en-US" sz="2000" dirty="0" smtClean="0">
                <a:latin typeface="Arial" pitchFamily="34" charset="0"/>
                <a:cs typeface="Arial" pitchFamily="34" charset="0"/>
              </a:rPr>
              <a:t>Shared electron pair and  </a:t>
            </a:r>
            <a:r>
              <a:rPr lang="en-US" sz="2000" dirty="0" err="1" smtClean="0">
                <a:latin typeface="Arial" pitchFamily="34" charset="0"/>
                <a:cs typeface="Arial" pitchFamily="34" charset="0"/>
              </a:rPr>
              <a:t>and</a:t>
            </a:r>
            <a:r>
              <a:rPr lang="en-US" sz="2000" dirty="0" smtClean="0">
                <a:latin typeface="Arial" pitchFamily="34" charset="0"/>
                <a:cs typeface="Arial" pitchFamily="34" charset="0"/>
              </a:rPr>
              <a:t> non polar chemical bond</a:t>
            </a:r>
          </a:p>
          <a:p>
            <a:r>
              <a:rPr lang="en-US" sz="2000" dirty="0" smtClean="0">
                <a:latin typeface="Arial" pitchFamily="34" charset="0"/>
                <a:cs typeface="Arial" pitchFamily="34" charset="0"/>
              </a:rPr>
              <a:t>The continuum between polar and non polar molecule</a:t>
            </a:r>
          </a:p>
          <a:p>
            <a:r>
              <a:rPr lang="en-US" sz="2000" dirty="0" smtClean="0">
                <a:latin typeface="Arial" pitchFamily="34" charset="0"/>
                <a:cs typeface="Arial" pitchFamily="34" charset="0"/>
              </a:rPr>
              <a:t>The theory of cubical atom; the corners of the cube represented electron positions</a:t>
            </a:r>
          </a:p>
          <a:p>
            <a:r>
              <a:rPr lang="en-US" sz="2000" dirty="0" smtClean="0">
                <a:latin typeface="Arial" pitchFamily="34" charset="0"/>
                <a:cs typeface="Arial" pitchFamily="34" charset="0"/>
              </a:rPr>
              <a:t>Outer shell electron varying between 0 and 8</a:t>
            </a:r>
          </a:p>
          <a:p>
            <a:r>
              <a:rPr lang="en-US" sz="2000" dirty="0" smtClean="0">
                <a:latin typeface="Arial" pitchFamily="34" charset="0"/>
                <a:cs typeface="Arial" pitchFamily="34" charset="0"/>
              </a:rPr>
              <a:t>Polar number  and maximum valence number(Coordination number)</a:t>
            </a:r>
          </a:p>
          <a:p>
            <a:r>
              <a:rPr lang="en-US" sz="2000" dirty="0" smtClean="0">
                <a:latin typeface="Arial" pitchFamily="34" charset="0"/>
                <a:cs typeface="Arial" pitchFamily="34" charset="0"/>
              </a:rPr>
              <a:t>Odd and even molecule</a:t>
            </a:r>
          </a:p>
          <a:p>
            <a:r>
              <a:rPr lang="en-US" sz="2000" dirty="0" smtClean="0">
                <a:latin typeface="Arial" pitchFamily="34" charset="0"/>
                <a:cs typeface="Arial" pitchFamily="34" charset="0"/>
              </a:rPr>
              <a:t>Loose or odd electrons ( free radicals)</a:t>
            </a:r>
            <a:endParaRPr lang="en-IN" sz="2000" dirty="0">
              <a:latin typeface="Arial" pitchFamily="34" charset="0"/>
              <a:cs typeface="Arial" pitchFamily="34" charset="0"/>
            </a:endParaRPr>
          </a:p>
        </p:txBody>
      </p:sp>
      <p:pic>
        <p:nvPicPr>
          <p:cNvPr id="2050" name="Picture 2" descr="https://encrypted-tbn3.gstatic.com/images?q=tbn:ANd9GcTqc4vCP3VaBA_NHxapBjSOPO-1JS00z0LDzp8-It_t-c89ytxD"/>
          <p:cNvPicPr>
            <a:picLocks noChangeAspect="1" noChangeArrowheads="1"/>
          </p:cNvPicPr>
          <p:nvPr/>
        </p:nvPicPr>
        <p:blipFill>
          <a:blip r:embed="rId2"/>
          <a:srcRect/>
          <a:stretch>
            <a:fillRect/>
          </a:stretch>
        </p:blipFill>
        <p:spPr bwMode="auto">
          <a:xfrm>
            <a:off x="5786446" y="785794"/>
            <a:ext cx="2600325" cy="1762126"/>
          </a:xfrm>
          <a:prstGeom prst="rect">
            <a:avLst/>
          </a:prstGeom>
          <a:noFill/>
        </p:spPr>
      </p:pic>
      <p:sp>
        <p:nvSpPr>
          <p:cNvPr id="5" name="TextBox 4"/>
          <p:cNvSpPr txBox="1"/>
          <p:nvPr/>
        </p:nvSpPr>
        <p:spPr>
          <a:xfrm>
            <a:off x="5929322" y="2571744"/>
            <a:ext cx="2786082" cy="584775"/>
          </a:xfrm>
          <a:prstGeom prst="rect">
            <a:avLst/>
          </a:prstGeom>
          <a:solidFill>
            <a:srgbClr val="FFFFCC"/>
          </a:solidFill>
        </p:spPr>
        <p:txBody>
          <a:bodyPr wrap="square" rtlCol="0">
            <a:spAutoFit/>
          </a:bodyPr>
          <a:lstStyle/>
          <a:p>
            <a:pPr algn="ctr"/>
            <a:r>
              <a:rPr lang="en-US" sz="1600" dirty="0" smtClean="0">
                <a:latin typeface="Arial" pitchFamily="34" charset="0"/>
                <a:cs typeface="Arial" pitchFamily="34" charset="0"/>
              </a:rPr>
              <a:t>The cubical atom representation of Iodine</a:t>
            </a:r>
            <a:endParaRPr lang="en-IN" sz="1600" dirty="0">
              <a:latin typeface="Arial" pitchFamily="34" charset="0"/>
              <a:cs typeface="Arial" pitchFamily="34" charset="0"/>
            </a:endParaRPr>
          </a:p>
        </p:txBody>
      </p:sp>
      <p:pic>
        <p:nvPicPr>
          <p:cNvPr id="2054" name="Picture 6" descr="Cubical atom 3.svg"/>
          <p:cNvPicPr>
            <a:picLocks noChangeAspect="1" noChangeArrowheads="1"/>
          </p:cNvPicPr>
          <p:nvPr/>
        </p:nvPicPr>
        <p:blipFill>
          <a:blip r:embed="rId3"/>
          <a:srcRect/>
          <a:stretch>
            <a:fillRect/>
          </a:stretch>
        </p:blipFill>
        <p:spPr bwMode="auto">
          <a:xfrm>
            <a:off x="6143636" y="3214686"/>
            <a:ext cx="1724025" cy="1209676"/>
          </a:xfrm>
          <a:prstGeom prst="rect">
            <a:avLst/>
          </a:prstGeom>
          <a:noFill/>
        </p:spPr>
      </p:pic>
      <p:sp>
        <p:nvSpPr>
          <p:cNvPr id="8" name="TextBox 7"/>
          <p:cNvSpPr txBox="1"/>
          <p:nvPr/>
        </p:nvSpPr>
        <p:spPr>
          <a:xfrm>
            <a:off x="6286511" y="4357694"/>
            <a:ext cx="1857389" cy="369332"/>
          </a:xfrm>
          <a:prstGeom prst="rect">
            <a:avLst/>
          </a:prstGeom>
          <a:solidFill>
            <a:srgbClr val="FFFFCC"/>
          </a:solidFill>
        </p:spPr>
        <p:txBody>
          <a:bodyPr wrap="square" rtlCol="0">
            <a:spAutoFit/>
          </a:bodyPr>
          <a:lstStyle/>
          <a:p>
            <a:r>
              <a:rPr lang="en-US" dirty="0" smtClean="0"/>
              <a:t>The oxygen atom</a:t>
            </a:r>
            <a:endParaRPr lang="en-IN" dirty="0"/>
          </a:p>
        </p:txBody>
      </p:sp>
      <p:sp>
        <p:nvSpPr>
          <p:cNvPr id="10" name="TextBox 9"/>
          <p:cNvSpPr txBox="1"/>
          <p:nvPr/>
        </p:nvSpPr>
        <p:spPr>
          <a:xfrm>
            <a:off x="214282" y="5715016"/>
            <a:ext cx="8286808" cy="646331"/>
          </a:xfrm>
          <a:prstGeom prst="rect">
            <a:avLst/>
          </a:prstGeom>
          <a:solidFill>
            <a:srgbClr val="CCECFF"/>
          </a:solidFill>
        </p:spPr>
        <p:txBody>
          <a:bodyPr wrap="square" rtlCol="0">
            <a:spAutoFit/>
          </a:bodyPr>
          <a:lstStyle/>
          <a:p>
            <a:pPr algn="ctr"/>
            <a:r>
              <a:rPr lang="en-US" i="1" dirty="0" smtClean="0">
                <a:latin typeface="Arial" pitchFamily="34" charset="0"/>
                <a:cs typeface="Arial" pitchFamily="34" charset="0"/>
              </a:rPr>
              <a:t>In spite of its apparent simplicity, the theory languished for almost a decade Why was this so ?</a:t>
            </a:r>
            <a:endParaRPr lang="en-IN" i="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sz="2400" b="1" i="1" dirty="0" smtClean="0">
                <a:solidFill>
                  <a:srgbClr val="FF0000"/>
                </a:solidFill>
                <a:latin typeface="Arial" pitchFamily="34" charset="0"/>
                <a:cs typeface="Arial" pitchFamily="34" charset="0"/>
              </a:rPr>
              <a:t>EVERY REVOLUTION IN SCIENCE BEGINS AS A FICTION</a:t>
            </a:r>
            <a:endParaRPr lang="en-IN" sz="2400" b="1" i="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57158" y="1285860"/>
            <a:ext cx="8391306" cy="4840303"/>
          </a:xfrm>
        </p:spPr>
        <p:txBody>
          <a:bodyPr>
            <a:normAutofit fontScale="92500" lnSpcReduction="10000"/>
          </a:bodyPr>
          <a:lstStyle/>
          <a:p>
            <a:pPr algn="just"/>
            <a:r>
              <a:rPr lang="en-US" sz="2000" dirty="0" smtClean="0">
                <a:latin typeface="Arial" pitchFamily="34" charset="0"/>
                <a:cs typeface="Arial" pitchFamily="34" charset="0"/>
              </a:rPr>
              <a:t>The physicists thought that the formalism lacked rigor (</a:t>
            </a:r>
            <a:r>
              <a:rPr lang="en-US" sz="2000" dirty="0" err="1" smtClean="0">
                <a:latin typeface="Arial" pitchFamily="34" charset="0"/>
                <a:cs typeface="Arial" pitchFamily="34" charset="0"/>
              </a:rPr>
              <a:t>Niels</a:t>
            </a:r>
            <a:r>
              <a:rPr lang="en-US" sz="2000" dirty="0" smtClean="0">
                <a:latin typeface="Arial" pitchFamily="34" charset="0"/>
                <a:cs typeface="Arial" pitchFamily="34" charset="0"/>
              </a:rPr>
              <a:t> Bohr, Arnold </a:t>
            </a:r>
            <a:r>
              <a:rPr lang="en-US" sz="2000" dirty="0" err="1" smtClean="0">
                <a:latin typeface="Arial" pitchFamily="34" charset="0"/>
                <a:cs typeface="Arial" pitchFamily="34" charset="0"/>
              </a:rPr>
              <a:t>Sommerfield</a:t>
            </a:r>
            <a:r>
              <a:rPr lang="en-US" sz="2000" dirty="0" smtClean="0">
                <a:latin typeface="Arial" pitchFamily="34" charset="0"/>
                <a:cs typeface="Arial" pitchFamily="34" charset="0"/>
              </a:rPr>
              <a:t>)</a:t>
            </a:r>
          </a:p>
          <a:p>
            <a:pPr algn="just"/>
            <a:r>
              <a:rPr lang="en-US" sz="2000" dirty="0" smtClean="0">
                <a:latin typeface="Arial" pitchFamily="34" charset="0"/>
                <a:cs typeface="Arial" pitchFamily="34" charset="0"/>
              </a:rPr>
              <a:t>The static atom inherent in the model of Lewis was not acceptable to physicists who believed that the atom was dynamic</a:t>
            </a:r>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The organic chemists  considered  any theory that  unifies  of the nature of bonding in an organic and inorganic compound as blasphemous. They could not accept that structure of  CH</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LiCl</a:t>
            </a:r>
            <a:r>
              <a:rPr lang="en-US" sz="2000" dirty="0" smtClean="0">
                <a:latin typeface="Arial" pitchFamily="34" charset="0"/>
                <a:cs typeface="Arial" pitchFamily="34" charset="0"/>
              </a:rPr>
              <a:t> could be explained  by the same theory ! The dogma  of </a:t>
            </a:r>
            <a:r>
              <a:rPr lang="en-US" sz="2000" dirty="0" err="1" smtClean="0">
                <a:latin typeface="Arial" pitchFamily="34" charset="0"/>
                <a:cs typeface="Arial" pitchFamily="34" charset="0"/>
              </a:rPr>
              <a:t>vitalism</a:t>
            </a:r>
            <a:r>
              <a:rPr lang="en-US" sz="2000" dirty="0" smtClean="0">
                <a:latin typeface="Arial" pitchFamily="34" charset="0"/>
                <a:cs typeface="Arial" pitchFamily="34" charset="0"/>
              </a:rPr>
              <a:t>  had still not vanished and any theory that unified organic chemistry and inorganic chemistry was not acceptable</a:t>
            </a:r>
          </a:p>
          <a:p>
            <a:pPr algn="just"/>
            <a:r>
              <a:rPr lang="en-US" sz="2000" dirty="0" smtClean="0">
                <a:latin typeface="Arial" pitchFamily="34" charset="0"/>
                <a:cs typeface="Arial" pitchFamily="34" charset="0"/>
              </a:rPr>
              <a:t>Lewis’s ideas became acceptable only by the powerful articulation of Irving Langmuir and later  with the emergence of quantum mechanics</a:t>
            </a:r>
          </a:p>
          <a:p>
            <a:pPr algn="just"/>
            <a:r>
              <a:rPr lang="en-US" sz="2000" dirty="0" smtClean="0">
                <a:latin typeface="Arial" pitchFamily="34" charset="0"/>
                <a:cs typeface="Arial" pitchFamily="34" charset="0"/>
              </a:rPr>
              <a:t>Eventually and ironically, it would be the organic chemists who will embrace  the models of Lewis, for it enabled them to explain the course of many chemical reactions that had long puzzled them. An understanding of structure and mechanism in organic chemistry owes a great deal to Lewis.</a:t>
            </a:r>
          </a:p>
          <a:p>
            <a:pPr algn="just"/>
            <a:endParaRPr lang="en-IN"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4287</Words>
  <Application>Microsoft Macintosh PowerPoint</Application>
  <PresentationFormat>On-screen Show (4:3)</PresentationFormat>
  <Paragraphs>231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INQUIRY INTO THE NATURE OF ATOM</vt:lpstr>
      <vt:lpstr>THE ORIGINS IN HIS OWN WORDS</vt:lpstr>
      <vt:lpstr>THE ACADEMIC GENEOLOGY OF G.N.LEWIS</vt:lpstr>
      <vt:lpstr>THE MOVE FROM CAMBRIDGE , MASSACHUSETTS TO BERKELEY , CALIFORNIA</vt:lpstr>
      <vt:lpstr>PHYSICAL CHEMISTRY, CIRCA 1900</vt:lpstr>
      <vt:lpstr>THE REVOLUTION IN CHEMISTRY </vt:lpstr>
      <vt:lpstr>EVERY REVOLUTION IN SCIENCE BEGINS AS A FICTION</vt:lpstr>
      <vt:lpstr>PowerPoint Presentation</vt:lpstr>
      <vt:lpstr>THE CUBICAL ATOM: RESOLUTION OF A DILEMMA</vt:lpstr>
      <vt:lpstr>THE KOSSEL’S THEORY OF CHEMICAL BONDING</vt:lpstr>
      <vt:lpstr>LEWIS AND LANGMUIR: TWO CONTRASTING PERSONALITIES</vt:lpstr>
      <vt:lpstr>THE BOOK THAT GAVE LEWIS A PLACE IN HISTORY</vt:lpstr>
      <vt:lpstr>LEWIS ACIDS AND BASES (1938)</vt:lpstr>
      <vt:lpstr>OTHER MAJOR CONTRIBUTIONS</vt:lpstr>
      <vt:lpstr>THE RELEVANCE OF TOOLS IN SCIENCE</vt:lpstr>
      <vt:lpstr>IMPACT OF LEWIS ON THE GROWTH OF CHEMISTRY</vt:lpstr>
      <vt:lpstr>G.N.LEWIS : AN INSTITUTION BUILDER</vt:lpstr>
      <vt:lpstr>G.N. LEWIS : PERSONAL QUALITIES</vt:lpstr>
      <vt:lpstr>PowerPoint Presentation</vt:lpstr>
      <vt:lpstr>PowerPoint Presentation</vt:lpstr>
      <vt:lpstr>THE  NOBEL THAT ELUDED LEWIS</vt:lpstr>
      <vt:lpstr>LEWIS DIES IN HARNESS IN HIS LABORATORY</vt:lpstr>
      <vt:lpstr>LESSONS FROM THE LIFE OF G. N. LEWIS</vt:lpstr>
      <vt:lpstr>A GREAT ARCHITECT OF CHEMISTRY</vt:lpstr>
      <vt:lpstr>FURTHER READING</vt:lpstr>
      <vt:lpstr>PowerPoint Presentation</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Sivaram Swaminathan</cp:lastModifiedBy>
  <cp:revision>45</cp:revision>
  <dcterms:created xsi:type="dcterms:W3CDTF">2016-01-28T14:44:01Z</dcterms:created>
  <dcterms:modified xsi:type="dcterms:W3CDTF">2016-02-07T12:52:53Z</dcterms:modified>
</cp:coreProperties>
</file>